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9" r:id="rId5"/>
    <p:sldId id="260" r:id="rId6"/>
    <p:sldId id="265" r:id="rId7"/>
    <p:sldId id="263" r:id="rId8"/>
    <p:sldId id="268" r:id="rId9"/>
  </p:sldIdLst>
  <p:sldSz cx="9359900" cy="5273675"/>
  <p:notesSz cx="6858000" cy="9144000"/>
  <p:defaultTextStyle>
    <a:defPPr>
      <a:defRPr lang="en-US"/>
    </a:defPPr>
    <a:lvl1pPr marL="0" algn="l" defTabSz="702351" rtl="0" eaLnBrk="1" latinLnBrk="0" hangingPunct="1">
      <a:defRPr sz="1383" kern="1200">
        <a:solidFill>
          <a:schemeClr val="tx1"/>
        </a:solidFill>
        <a:latin typeface="+mn-lt"/>
        <a:ea typeface="+mn-ea"/>
        <a:cs typeface="+mn-cs"/>
      </a:defRPr>
    </a:lvl1pPr>
    <a:lvl2pPr marL="351175" algn="l" defTabSz="702351" rtl="0" eaLnBrk="1" latinLnBrk="0" hangingPunct="1">
      <a:defRPr sz="1383" kern="1200">
        <a:solidFill>
          <a:schemeClr val="tx1"/>
        </a:solidFill>
        <a:latin typeface="+mn-lt"/>
        <a:ea typeface="+mn-ea"/>
        <a:cs typeface="+mn-cs"/>
      </a:defRPr>
    </a:lvl2pPr>
    <a:lvl3pPr marL="702351" algn="l" defTabSz="702351" rtl="0" eaLnBrk="1" latinLnBrk="0" hangingPunct="1">
      <a:defRPr sz="1383" kern="1200">
        <a:solidFill>
          <a:schemeClr val="tx1"/>
        </a:solidFill>
        <a:latin typeface="+mn-lt"/>
        <a:ea typeface="+mn-ea"/>
        <a:cs typeface="+mn-cs"/>
      </a:defRPr>
    </a:lvl3pPr>
    <a:lvl4pPr marL="1053526" algn="l" defTabSz="702351" rtl="0" eaLnBrk="1" latinLnBrk="0" hangingPunct="1">
      <a:defRPr sz="1383" kern="1200">
        <a:solidFill>
          <a:schemeClr val="tx1"/>
        </a:solidFill>
        <a:latin typeface="+mn-lt"/>
        <a:ea typeface="+mn-ea"/>
        <a:cs typeface="+mn-cs"/>
      </a:defRPr>
    </a:lvl4pPr>
    <a:lvl5pPr marL="1404701" algn="l" defTabSz="702351" rtl="0" eaLnBrk="1" latinLnBrk="0" hangingPunct="1">
      <a:defRPr sz="1383" kern="1200">
        <a:solidFill>
          <a:schemeClr val="tx1"/>
        </a:solidFill>
        <a:latin typeface="+mn-lt"/>
        <a:ea typeface="+mn-ea"/>
        <a:cs typeface="+mn-cs"/>
      </a:defRPr>
    </a:lvl5pPr>
    <a:lvl6pPr marL="1755877" algn="l" defTabSz="702351" rtl="0" eaLnBrk="1" latinLnBrk="0" hangingPunct="1">
      <a:defRPr sz="1383" kern="1200">
        <a:solidFill>
          <a:schemeClr val="tx1"/>
        </a:solidFill>
        <a:latin typeface="+mn-lt"/>
        <a:ea typeface="+mn-ea"/>
        <a:cs typeface="+mn-cs"/>
      </a:defRPr>
    </a:lvl6pPr>
    <a:lvl7pPr marL="2107052" algn="l" defTabSz="702351" rtl="0" eaLnBrk="1" latinLnBrk="0" hangingPunct="1">
      <a:defRPr sz="1383" kern="1200">
        <a:solidFill>
          <a:schemeClr val="tx1"/>
        </a:solidFill>
        <a:latin typeface="+mn-lt"/>
        <a:ea typeface="+mn-ea"/>
        <a:cs typeface="+mn-cs"/>
      </a:defRPr>
    </a:lvl7pPr>
    <a:lvl8pPr marL="2458227" algn="l" defTabSz="702351" rtl="0" eaLnBrk="1" latinLnBrk="0" hangingPunct="1">
      <a:defRPr sz="1383" kern="1200">
        <a:solidFill>
          <a:schemeClr val="tx1"/>
        </a:solidFill>
        <a:latin typeface="+mn-lt"/>
        <a:ea typeface="+mn-ea"/>
        <a:cs typeface="+mn-cs"/>
      </a:defRPr>
    </a:lvl8pPr>
    <a:lvl9pPr marL="2809403" algn="l" defTabSz="702351" rtl="0" eaLnBrk="1" latinLnBrk="0" hangingPunct="1">
      <a:defRPr sz="13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363C4A"/>
    <a:srgbClr val="1F222B"/>
    <a:srgbClr val="2B2F3B"/>
    <a:srgbClr val="222631"/>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131" d="100"/>
          <a:sy n="131" d="100"/>
        </p:scale>
        <p:origin x="176"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9988" y="863076"/>
            <a:ext cx="7019925" cy="1836020"/>
          </a:xfrm>
        </p:spPr>
        <p:txBody>
          <a:bodyPr anchor="b"/>
          <a:lstStyle>
            <a:lvl1pPr algn="ctr">
              <a:defRPr sz="4606"/>
            </a:lvl1pPr>
          </a:lstStyle>
          <a:p>
            <a:r>
              <a:rPr lang="en-US"/>
              <a:t>Click to edit Master title style</a:t>
            </a:r>
            <a:endParaRPr lang="en-US" dirty="0"/>
          </a:p>
        </p:txBody>
      </p:sp>
      <p:sp>
        <p:nvSpPr>
          <p:cNvPr id="3" name="Subtitle 2"/>
          <p:cNvSpPr>
            <a:spLocks noGrp="1"/>
          </p:cNvSpPr>
          <p:nvPr>
            <p:ph type="subTitle" idx="1"/>
          </p:nvPr>
        </p:nvSpPr>
        <p:spPr>
          <a:xfrm>
            <a:off x="1169988" y="2769901"/>
            <a:ext cx="7019925" cy="1273250"/>
          </a:xfrm>
        </p:spPr>
        <p:txBody>
          <a:bodyPr/>
          <a:lstStyle>
            <a:lvl1pPr marL="0" indent="0" algn="ctr">
              <a:buNone/>
              <a:defRPr sz="1842"/>
            </a:lvl1pPr>
            <a:lvl2pPr marL="350992" indent="0" algn="ctr">
              <a:buNone/>
              <a:defRPr sz="1535"/>
            </a:lvl2pPr>
            <a:lvl3pPr marL="701985" indent="0" algn="ctr">
              <a:buNone/>
              <a:defRPr sz="1382"/>
            </a:lvl3pPr>
            <a:lvl4pPr marL="1052977" indent="0" algn="ctr">
              <a:buNone/>
              <a:defRPr sz="1228"/>
            </a:lvl4pPr>
            <a:lvl5pPr marL="1403970" indent="0" algn="ctr">
              <a:buNone/>
              <a:defRPr sz="1228"/>
            </a:lvl5pPr>
            <a:lvl6pPr marL="1754962" indent="0" algn="ctr">
              <a:buNone/>
              <a:defRPr sz="1228"/>
            </a:lvl6pPr>
            <a:lvl7pPr marL="2105955" indent="0" algn="ctr">
              <a:buNone/>
              <a:defRPr sz="1228"/>
            </a:lvl7pPr>
            <a:lvl8pPr marL="2456947" indent="0" algn="ctr">
              <a:buNone/>
              <a:defRPr sz="1228"/>
            </a:lvl8pPr>
            <a:lvl9pPr marL="2807940" indent="0" algn="ctr">
              <a:buNone/>
              <a:defRPr sz="12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CEAFF4-3304-455F-A2BE-6CB4CD4A050B}"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291453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EAFF4-3304-455F-A2BE-6CB4CD4A050B}"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71214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280774"/>
            <a:ext cx="2018228" cy="44691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43493" y="280774"/>
            <a:ext cx="5937687" cy="44691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EAFF4-3304-455F-A2BE-6CB4CD4A050B}"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279977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EAFF4-3304-455F-A2BE-6CB4CD4A050B}"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233760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618" y="1314757"/>
            <a:ext cx="8072914" cy="2193702"/>
          </a:xfrm>
        </p:spPr>
        <p:txBody>
          <a:bodyPr anchor="b"/>
          <a:lstStyle>
            <a:lvl1pPr>
              <a:defRPr sz="4606"/>
            </a:lvl1pPr>
          </a:lstStyle>
          <a:p>
            <a:r>
              <a:rPr lang="en-US"/>
              <a:t>Click to edit Master title style</a:t>
            </a:r>
            <a:endParaRPr lang="en-US" dirty="0"/>
          </a:p>
        </p:txBody>
      </p:sp>
      <p:sp>
        <p:nvSpPr>
          <p:cNvPr id="3" name="Text Placeholder 2"/>
          <p:cNvSpPr>
            <a:spLocks noGrp="1"/>
          </p:cNvSpPr>
          <p:nvPr>
            <p:ph type="body" idx="1"/>
          </p:nvPr>
        </p:nvSpPr>
        <p:spPr>
          <a:xfrm>
            <a:off x="638618" y="3529212"/>
            <a:ext cx="8072914" cy="1153616"/>
          </a:xfrm>
        </p:spPr>
        <p:txBody>
          <a:bodyPr/>
          <a:lstStyle>
            <a:lvl1pPr marL="0" indent="0">
              <a:buNone/>
              <a:defRPr sz="1842">
                <a:solidFill>
                  <a:schemeClr val="tx1">
                    <a:tint val="75000"/>
                  </a:schemeClr>
                </a:solidFill>
              </a:defRPr>
            </a:lvl1pPr>
            <a:lvl2pPr marL="350992" indent="0">
              <a:buNone/>
              <a:defRPr sz="1535">
                <a:solidFill>
                  <a:schemeClr val="tx1">
                    <a:tint val="75000"/>
                  </a:schemeClr>
                </a:solidFill>
              </a:defRPr>
            </a:lvl2pPr>
            <a:lvl3pPr marL="701985" indent="0">
              <a:buNone/>
              <a:defRPr sz="1382">
                <a:solidFill>
                  <a:schemeClr val="tx1">
                    <a:tint val="75000"/>
                  </a:schemeClr>
                </a:solidFill>
              </a:defRPr>
            </a:lvl3pPr>
            <a:lvl4pPr marL="1052977" indent="0">
              <a:buNone/>
              <a:defRPr sz="1228">
                <a:solidFill>
                  <a:schemeClr val="tx1">
                    <a:tint val="75000"/>
                  </a:schemeClr>
                </a:solidFill>
              </a:defRPr>
            </a:lvl4pPr>
            <a:lvl5pPr marL="1403970" indent="0">
              <a:buNone/>
              <a:defRPr sz="1228">
                <a:solidFill>
                  <a:schemeClr val="tx1">
                    <a:tint val="75000"/>
                  </a:schemeClr>
                </a:solidFill>
              </a:defRPr>
            </a:lvl5pPr>
            <a:lvl6pPr marL="1754962" indent="0">
              <a:buNone/>
              <a:defRPr sz="1228">
                <a:solidFill>
                  <a:schemeClr val="tx1">
                    <a:tint val="75000"/>
                  </a:schemeClr>
                </a:solidFill>
              </a:defRPr>
            </a:lvl6pPr>
            <a:lvl7pPr marL="2105955" indent="0">
              <a:buNone/>
              <a:defRPr sz="1228">
                <a:solidFill>
                  <a:schemeClr val="tx1">
                    <a:tint val="75000"/>
                  </a:schemeClr>
                </a:solidFill>
              </a:defRPr>
            </a:lvl7pPr>
            <a:lvl8pPr marL="2456947" indent="0">
              <a:buNone/>
              <a:defRPr sz="1228">
                <a:solidFill>
                  <a:schemeClr val="tx1">
                    <a:tint val="75000"/>
                  </a:schemeClr>
                </a:solidFill>
              </a:defRPr>
            </a:lvl8pPr>
            <a:lvl9pPr marL="2807940" indent="0">
              <a:buNone/>
              <a:defRPr sz="12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CEAFF4-3304-455F-A2BE-6CB4CD4A050B}" type="datetimeFigureOut">
              <a:rPr lang="en-GB" smtClean="0"/>
              <a:t>09/07/2018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21496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3493" y="1403872"/>
            <a:ext cx="3977958" cy="33460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8449" y="1403872"/>
            <a:ext cx="3977958" cy="33460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CEAFF4-3304-455F-A2BE-6CB4CD4A050B}"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363079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712" y="280775"/>
            <a:ext cx="8072914" cy="10193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4713" y="1292783"/>
            <a:ext cx="3959676" cy="633573"/>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en-US"/>
              <a:t>Click to edit Master text styles</a:t>
            </a:r>
          </a:p>
        </p:txBody>
      </p:sp>
      <p:sp>
        <p:nvSpPr>
          <p:cNvPr id="4" name="Content Placeholder 3"/>
          <p:cNvSpPr>
            <a:spLocks noGrp="1"/>
          </p:cNvSpPr>
          <p:nvPr>
            <p:ph sz="half" idx="2"/>
          </p:nvPr>
        </p:nvSpPr>
        <p:spPr>
          <a:xfrm>
            <a:off x="644713" y="1926356"/>
            <a:ext cx="3959676" cy="2833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8449" y="1292783"/>
            <a:ext cx="3979177" cy="633573"/>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en-US"/>
              <a:t>Click to edit Master text styles</a:t>
            </a:r>
          </a:p>
        </p:txBody>
      </p:sp>
      <p:sp>
        <p:nvSpPr>
          <p:cNvPr id="6" name="Content Placeholder 5"/>
          <p:cNvSpPr>
            <a:spLocks noGrp="1"/>
          </p:cNvSpPr>
          <p:nvPr>
            <p:ph sz="quarter" idx="4"/>
          </p:nvPr>
        </p:nvSpPr>
        <p:spPr>
          <a:xfrm>
            <a:off x="4738449" y="1926356"/>
            <a:ext cx="3979177" cy="2833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CEAFF4-3304-455F-A2BE-6CB4CD4A050B}" type="datetimeFigureOut">
              <a:rPr lang="en-GB" smtClean="0"/>
              <a:t>09/07/2018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305022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CEAFF4-3304-455F-A2BE-6CB4CD4A050B}" type="datetimeFigureOut">
              <a:rPr lang="en-GB" smtClean="0"/>
              <a:t>09/07/2018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257826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EAFF4-3304-455F-A2BE-6CB4CD4A050B}" type="datetimeFigureOut">
              <a:rPr lang="en-GB" smtClean="0"/>
              <a:t>09/07/2018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66592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4713" y="351578"/>
            <a:ext cx="3018811" cy="1230524"/>
          </a:xfrm>
        </p:spPr>
        <p:txBody>
          <a:bodyPr anchor="b"/>
          <a:lstStyle>
            <a:lvl1pPr>
              <a:defRPr sz="2457"/>
            </a:lvl1pPr>
          </a:lstStyle>
          <a:p>
            <a:r>
              <a:rPr lang="en-US"/>
              <a:t>Click to edit Master title style</a:t>
            </a:r>
            <a:endParaRPr lang="en-US" dirty="0"/>
          </a:p>
        </p:txBody>
      </p:sp>
      <p:sp>
        <p:nvSpPr>
          <p:cNvPr id="3" name="Content Placeholder 2"/>
          <p:cNvSpPr>
            <a:spLocks noGrp="1"/>
          </p:cNvSpPr>
          <p:nvPr>
            <p:ph idx="1"/>
          </p:nvPr>
        </p:nvSpPr>
        <p:spPr>
          <a:xfrm>
            <a:off x="3979177" y="759312"/>
            <a:ext cx="4738449" cy="3747727"/>
          </a:xfrm>
        </p:spPr>
        <p:txBody>
          <a:bodyPr/>
          <a:lstStyle>
            <a:lvl1pPr>
              <a:defRPr sz="2457"/>
            </a:lvl1pPr>
            <a:lvl2pPr>
              <a:defRPr sz="2150"/>
            </a:lvl2pPr>
            <a:lvl3pPr>
              <a:defRPr sz="1842"/>
            </a:lvl3pPr>
            <a:lvl4pPr>
              <a:defRPr sz="1535"/>
            </a:lvl4pPr>
            <a:lvl5pPr>
              <a:defRPr sz="1535"/>
            </a:lvl5pPr>
            <a:lvl6pPr>
              <a:defRPr sz="1535"/>
            </a:lvl6pPr>
            <a:lvl7pPr>
              <a:defRPr sz="1535"/>
            </a:lvl7pPr>
            <a:lvl8pPr>
              <a:defRPr sz="1535"/>
            </a:lvl8pPr>
            <a:lvl9pPr>
              <a:defRPr sz="15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4713" y="1582102"/>
            <a:ext cx="3018811" cy="2931041"/>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en-US"/>
              <a:t>Click to edit Master text styles</a:t>
            </a:r>
          </a:p>
        </p:txBody>
      </p:sp>
      <p:sp>
        <p:nvSpPr>
          <p:cNvPr id="5" name="Date Placeholder 4"/>
          <p:cNvSpPr>
            <a:spLocks noGrp="1"/>
          </p:cNvSpPr>
          <p:nvPr>
            <p:ph type="dt" sz="half" idx="10"/>
          </p:nvPr>
        </p:nvSpPr>
        <p:spPr/>
        <p:txBody>
          <a:bodyPr/>
          <a:lstStyle/>
          <a:p>
            <a:fld id="{F5CEAFF4-3304-455F-A2BE-6CB4CD4A050B}"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90210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4713" y="351578"/>
            <a:ext cx="3018811" cy="1230524"/>
          </a:xfrm>
        </p:spPr>
        <p:txBody>
          <a:bodyPr anchor="b"/>
          <a:lstStyle>
            <a:lvl1pPr>
              <a:defRPr sz="2457"/>
            </a:lvl1pPr>
          </a:lstStyle>
          <a:p>
            <a:r>
              <a:rPr lang="en-US"/>
              <a:t>Click to edit Master title style</a:t>
            </a:r>
            <a:endParaRPr lang="en-US" dirty="0"/>
          </a:p>
        </p:txBody>
      </p:sp>
      <p:sp>
        <p:nvSpPr>
          <p:cNvPr id="3" name="Picture Placeholder 2"/>
          <p:cNvSpPr>
            <a:spLocks noGrp="1" noChangeAspect="1"/>
          </p:cNvSpPr>
          <p:nvPr>
            <p:ph type="pic" idx="1"/>
          </p:nvPr>
        </p:nvSpPr>
        <p:spPr>
          <a:xfrm>
            <a:off x="3979177" y="759312"/>
            <a:ext cx="4738449" cy="3747727"/>
          </a:xfrm>
        </p:spPr>
        <p:txBody>
          <a:bodyPr anchor="t"/>
          <a:lstStyle>
            <a:lvl1pPr marL="0" indent="0">
              <a:buNone/>
              <a:defRPr sz="2457"/>
            </a:lvl1pPr>
            <a:lvl2pPr marL="350992" indent="0">
              <a:buNone/>
              <a:defRPr sz="2150"/>
            </a:lvl2pPr>
            <a:lvl3pPr marL="701985" indent="0">
              <a:buNone/>
              <a:defRPr sz="1842"/>
            </a:lvl3pPr>
            <a:lvl4pPr marL="1052977" indent="0">
              <a:buNone/>
              <a:defRPr sz="1535"/>
            </a:lvl4pPr>
            <a:lvl5pPr marL="1403970" indent="0">
              <a:buNone/>
              <a:defRPr sz="1535"/>
            </a:lvl5pPr>
            <a:lvl6pPr marL="1754962" indent="0">
              <a:buNone/>
              <a:defRPr sz="1535"/>
            </a:lvl6pPr>
            <a:lvl7pPr marL="2105955" indent="0">
              <a:buNone/>
              <a:defRPr sz="1535"/>
            </a:lvl7pPr>
            <a:lvl8pPr marL="2456947" indent="0">
              <a:buNone/>
              <a:defRPr sz="1535"/>
            </a:lvl8pPr>
            <a:lvl9pPr marL="2807940" indent="0">
              <a:buNone/>
              <a:defRPr sz="1535"/>
            </a:lvl9pPr>
          </a:lstStyle>
          <a:p>
            <a:r>
              <a:rPr lang="en-US"/>
              <a:t>Click icon to add picture</a:t>
            </a:r>
          </a:p>
        </p:txBody>
      </p:sp>
      <p:sp>
        <p:nvSpPr>
          <p:cNvPr id="4" name="Text Placeholder 3"/>
          <p:cNvSpPr>
            <a:spLocks noGrp="1"/>
          </p:cNvSpPr>
          <p:nvPr>
            <p:ph type="body" sz="half" idx="2"/>
          </p:nvPr>
        </p:nvSpPr>
        <p:spPr>
          <a:xfrm>
            <a:off x="644713" y="1582102"/>
            <a:ext cx="3018811" cy="2931041"/>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en-US"/>
              <a:t>Click to edit Master text styles</a:t>
            </a:r>
          </a:p>
        </p:txBody>
      </p:sp>
      <p:sp>
        <p:nvSpPr>
          <p:cNvPr id="5" name="Date Placeholder 4"/>
          <p:cNvSpPr>
            <a:spLocks noGrp="1"/>
          </p:cNvSpPr>
          <p:nvPr>
            <p:ph type="dt" sz="half" idx="10"/>
          </p:nvPr>
        </p:nvSpPr>
        <p:spPr/>
        <p:txBody>
          <a:bodyPr/>
          <a:lstStyle/>
          <a:p>
            <a:fld id="{F5CEAFF4-3304-455F-A2BE-6CB4CD4A050B}" type="datetimeFigureOut">
              <a:rPr lang="en-GB" smtClean="0"/>
              <a:t>09/07/2018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2F1AE-6E88-4E46-ADDD-2342EF67724C}" type="slidenum">
              <a:rPr lang="en-GB" smtClean="0"/>
              <a:t>‹#›</a:t>
            </a:fld>
            <a:endParaRPr lang="en-GB"/>
          </a:p>
        </p:txBody>
      </p:sp>
    </p:spTree>
    <p:extLst>
      <p:ext uri="{BB962C8B-B14F-4D97-AF65-F5344CB8AC3E}">
        <p14:creationId xmlns:p14="http://schemas.microsoft.com/office/powerpoint/2010/main" val="130776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280775"/>
            <a:ext cx="8072914" cy="10193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43493" y="1403872"/>
            <a:ext cx="8072914" cy="3346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3493" y="4887916"/>
            <a:ext cx="2105978" cy="280774"/>
          </a:xfrm>
          <a:prstGeom prst="rect">
            <a:avLst/>
          </a:prstGeom>
        </p:spPr>
        <p:txBody>
          <a:bodyPr vert="horz" lIns="91440" tIns="45720" rIns="91440" bIns="45720" rtlCol="0" anchor="ctr"/>
          <a:lstStyle>
            <a:lvl1pPr algn="l">
              <a:defRPr sz="921">
                <a:solidFill>
                  <a:schemeClr val="tx1">
                    <a:tint val="75000"/>
                  </a:schemeClr>
                </a:solidFill>
              </a:defRPr>
            </a:lvl1pPr>
          </a:lstStyle>
          <a:p>
            <a:fld id="{F5CEAFF4-3304-455F-A2BE-6CB4CD4A050B}" type="datetimeFigureOut">
              <a:rPr lang="en-GB" smtClean="0"/>
              <a:t>09/07/2018</a:t>
            </a:fld>
            <a:endParaRPr lang="en-GB"/>
          </a:p>
        </p:txBody>
      </p:sp>
      <p:sp>
        <p:nvSpPr>
          <p:cNvPr id="5" name="Footer Placeholder 4"/>
          <p:cNvSpPr>
            <a:spLocks noGrp="1"/>
          </p:cNvSpPr>
          <p:nvPr>
            <p:ph type="ftr" sz="quarter" idx="3"/>
          </p:nvPr>
        </p:nvSpPr>
        <p:spPr>
          <a:xfrm>
            <a:off x="3100467" y="4887916"/>
            <a:ext cx="3158966" cy="280774"/>
          </a:xfrm>
          <a:prstGeom prst="rect">
            <a:avLst/>
          </a:prstGeom>
        </p:spPr>
        <p:txBody>
          <a:bodyPr vert="horz" lIns="91440" tIns="45720" rIns="91440" bIns="45720" rtlCol="0" anchor="ctr"/>
          <a:lstStyle>
            <a:lvl1pPr algn="ctr">
              <a:defRPr sz="92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610429" y="4887916"/>
            <a:ext cx="2105978" cy="280774"/>
          </a:xfrm>
          <a:prstGeom prst="rect">
            <a:avLst/>
          </a:prstGeom>
        </p:spPr>
        <p:txBody>
          <a:bodyPr vert="horz" lIns="91440" tIns="45720" rIns="91440" bIns="45720" rtlCol="0" anchor="ctr"/>
          <a:lstStyle>
            <a:lvl1pPr algn="r">
              <a:defRPr sz="921">
                <a:solidFill>
                  <a:schemeClr val="tx1">
                    <a:tint val="75000"/>
                  </a:schemeClr>
                </a:solidFill>
              </a:defRPr>
            </a:lvl1pPr>
          </a:lstStyle>
          <a:p>
            <a:fld id="{4D52F1AE-6E88-4E46-ADDD-2342EF67724C}" type="slidenum">
              <a:rPr lang="en-GB" smtClean="0"/>
              <a:t>‹#›</a:t>
            </a:fld>
            <a:endParaRPr lang="en-GB"/>
          </a:p>
        </p:txBody>
      </p:sp>
    </p:spTree>
    <p:extLst>
      <p:ext uri="{BB962C8B-B14F-4D97-AF65-F5344CB8AC3E}">
        <p14:creationId xmlns:p14="http://schemas.microsoft.com/office/powerpoint/2010/main" val="2630986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01985" rtl="0" eaLnBrk="1" latinLnBrk="0" hangingPunct="1">
        <a:lnSpc>
          <a:spcPct val="90000"/>
        </a:lnSpc>
        <a:spcBef>
          <a:spcPct val="0"/>
        </a:spcBef>
        <a:buNone/>
        <a:defRPr sz="3378" kern="1200">
          <a:solidFill>
            <a:schemeClr val="tx1"/>
          </a:solidFill>
          <a:latin typeface="+mj-lt"/>
          <a:ea typeface="+mj-ea"/>
          <a:cs typeface="+mj-cs"/>
        </a:defRPr>
      </a:lvl1pPr>
    </p:titleStyle>
    <p:bodyStyle>
      <a:lvl1pPr marL="175496" indent="-175496" algn="l" defTabSz="701985" rtl="0" eaLnBrk="1" latinLnBrk="0" hangingPunct="1">
        <a:lnSpc>
          <a:spcPct val="90000"/>
        </a:lnSpc>
        <a:spcBef>
          <a:spcPts val="768"/>
        </a:spcBef>
        <a:buFont typeface="Arial" panose="020B0604020202020204" pitchFamily="34" charset="0"/>
        <a:buChar char="•"/>
        <a:defRPr sz="2150" kern="1200">
          <a:solidFill>
            <a:schemeClr val="tx1"/>
          </a:solidFill>
          <a:latin typeface="+mn-lt"/>
          <a:ea typeface="+mn-ea"/>
          <a:cs typeface="+mn-cs"/>
        </a:defRPr>
      </a:lvl1pPr>
      <a:lvl2pPr marL="526489" indent="-175496" algn="l" defTabSz="701985" rtl="0" eaLnBrk="1" latinLnBrk="0" hangingPunct="1">
        <a:lnSpc>
          <a:spcPct val="90000"/>
        </a:lnSpc>
        <a:spcBef>
          <a:spcPts val="384"/>
        </a:spcBef>
        <a:buFont typeface="Arial" panose="020B0604020202020204" pitchFamily="34" charset="0"/>
        <a:buChar char="•"/>
        <a:defRPr sz="1842" kern="1200">
          <a:solidFill>
            <a:schemeClr val="tx1"/>
          </a:solidFill>
          <a:latin typeface="+mn-lt"/>
          <a:ea typeface="+mn-ea"/>
          <a:cs typeface="+mn-cs"/>
        </a:defRPr>
      </a:lvl2pPr>
      <a:lvl3pPr marL="877481" indent="-175496" algn="l" defTabSz="701985" rtl="0" eaLnBrk="1" latinLnBrk="0" hangingPunct="1">
        <a:lnSpc>
          <a:spcPct val="90000"/>
        </a:lnSpc>
        <a:spcBef>
          <a:spcPts val="384"/>
        </a:spcBef>
        <a:buFont typeface="Arial" panose="020B0604020202020204" pitchFamily="34" charset="0"/>
        <a:buChar char="•"/>
        <a:defRPr sz="1535" kern="1200">
          <a:solidFill>
            <a:schemeClr val="tx1"/>
          </a:solidFill>
          <a:latin typeface="+mn-lt"/>
          <a:ea typeface="+mn-ea"/>
          <a:cs typeface="+mn-cs"/>
        </a:defRPr>
      </a:lvl3pPr>
      <a:lvl4pPr marL="1228474"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4pPr>
      <a:lvl5pPr marL="1579466"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5pPr>
      <a:lvl6pPr marL="1930458"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6pPr>
      <a:lvl7pPr marL="2281451"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7pPr>
      <a:lvl8pPr marL="2632443"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8pPr>
      <a:lvl9pPr marL="2983436" indent="-175496" algn="l" defTabSz="701985" rtl="0" eaLnBrk="1" latinLnBrk="0" hangingPunct="1">
        <a:lnSpc>
          <a:spcPct val="90000"/>
        </a:lnSpc>
        <a:spcBef>
          <a:spcPts val="384"/>
        </a:spcBef>
        <a:buFont typeface="Arial" panose="020B0604020202020204" pitchFamily="34" charset="0"/>
        <a:buChar char="•"/>
        <a:defRPr sz="1382" kern="1200">
          <a:solidFill>
            <a:schemeClr val="tx1"/>
          </a:solidFill>
          <a:latin typeface="+mn-lt"/>
          <a:ea typeface="+mn-ea"/>
          <a:cs typeface="+mn-cs"/>
        </a:defRPr>
      </a:lvl9pPr>
    </p:bodyStyle>
    <p:otherStyle>
      <a:defPPr>
        <a:defRPr lang="en-US"/>
      </a:defPPr>
      <a:lvl1pPr marL="0" algn="l" defTabSz="701985" rtl="0" eaLnBrk="1" latinLnBrk="0" hangingPunct="1">
        <a:defRPr sz="1382" kern="1200">
          <a:solidFill>
            <a:schemeClr val="tx1"/>
          </a:solidFill>
          <a:latin typeface="+mn-lt"/>
          <a:ea typeface="+mn-ea"/>
          <a:cs typeface="+mn-cs"/>
        </a:defRPr>
      </a:lvl1pPr>
      <a:lvl2pPr marL="350992" algn="l" defTabSz="701985" rtl="0" eaLnBrk="1" latinLnBrk="0" hangingPunct="1">
        <a:defRPr sz="1382" kern="1200">
          <a:solidFill>
            <a:schemeClr val="tx1"/>
          </a:solidFill>
          <a:latin typeface="+mn-lt"/>
          <a:ea typeface="+mn-ea"/>
          <a:cs typeface="+mn-cs"/>
        </a:defRPr>
      </a:lvl2pPr>
      <a:lvl3pPr marL="701985" algn="l" defTabSz="701985" rtl="0" eaLnBrk="1" latinLnBrk="0" hangingPunct="1">
        <a:defRPr sz="1382" kern="1200">
          <a:solidFill>
            <a:schemeClr val="tx1"/>
          </a:solidFill>
          <a:latin typeface="+mn-lt"/>
          <a:ea typeface="+mn-ea"/>
          <a:cs typeface="+mn-cs"/>
        </a:defRPr>
      </a:lvl3pPr>
      <a:lvl4pPr marL="1052977" algn="l" defTabSz="701985" rtl="0" eaLnBrk="1" latinLnBrk="0" hangingPunct="1">
        <a:defRPr sz="1382" kern="1200">
          <a:solidFill>
            <a:schemeClr val="tx1"/>
          </a:solidFill>
          <a:latin typeface="+mn-lt"/>
          <a:ea typeface="+mn-ea"/>
          <a:cs typeface="+mn-cs"/>
        </a:defRPr>
      </a:lvl4pPr>
      <a:lvl5pPr marL="1403970" algn="l" defTabSz="701985" rtl="0" eaLnBrk="1" latinLnBrk="0" hangingPunct="1">
        <a:defRPr sz="1382" kern="1200">
          <a:solidFill>
            <a:schemeClr val="tx1"/>
          </a:solidFill>
          <a:latin typeface="+mn-lt"/>
          <a:ea typeface="+mn-ea"/>
          <a:cs typeface="+mn-cs"/>
        </a:defRPr>
      </a:lvl5pPr>
      <a:lvl6pPr marL="1754962" algn="l" defTabSz="701985" rtl="0" eaLnBrk="1" latinLnBrk="0" hangingPunct="1">
        <a:defRPr sz="1382" kern="1200">
          <a:solidFill>
            <a:schemeClr val="tx1"/>
          </a:solidFill>
          <a:latin typeface="+mn-lt"/>
          <a:ea typeface="+mn-ea"/>
          <a:cs typeface="+mn-cs"/>
        </a:defRPr>
      </a:lvl6pPr>
      <a:lvl7pPr marL="2105955" algn="l" defTabSz="701985" rtl="0" eaLnBrk="1" latinLnBrk="0" hangingPunct="1">
        <a:defRPr sz="1382" kern="1200">
          <a:solidFill>
            <a:schemeClr val="tx1"/>
          </a:solidFill>
          <a:latin typeface="+mn-lt"/>
          <a:ea typeface="+mn-ea"/>
          <a:cs typeface="+mn-cs"/>
        </a:defRPr>
      </a:lvl7pPr>
      <a:lvl8pPr marL="2456947" algn="l" defTabSz="701985" rtl="0" eaLnBrk="1" latinLnBrk="0" hangingPunct="1">
        <a:defRPr sz="1382" kern="1200">
          <a:solidFill>
            <a:schemeClr val="tx1"/>
          </a:solidFill>
          <a:latin typeface="+mn-lt"/>
          <a:ea typeface="+mn-ea"/>
          <a:cs typeface="+mn-cs"/>
        </a:defRPr>
      </a:lvl8pPr>
      <a:lvl9pPr marL="2807940" algn="l" defTabSz="701985" rtl="0" eaLnBrk="1" latinLnBrk="0" hangingPunct="1">
        <a:defRPr sz="13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hyperlink" Target="http://www.acceleratesport.com/" TargetMode="External"/><Relationship Id="rId13"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hyperlink" Target="mailto:daniel@acceleratesports.com" TargetMode="External"/><Relationship Id="rId12"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9661" y="0"/>
            <a:ext cx="7550239" cy="5273675"/>
          </a:xfrm>
          <a:prstGeom prst="rect">
            <a:avLst/>
          </a:prstGeom>
        </p:spPr>
      </p:pic>
      <p:sp>
        <p:nvSpPr>
          <p:cNvPr id="15" name="Flowchart: Delay 4"/>
          <p:cNvSpPr/>
          <p:nvPr/>
        </p:nvSpPr>
        <p:spPr>
          <a:xfrm>
            <a:off x="0" y="0"/>
            <a:ext cx="4899991" cy="5273675"/>
          </a:xfrm>
          <a:custGeom>
            <a:avLst/>
            <a:gdLst>
              <a:gd name="connsiteX0" fmla="*/ 0 w 5305436"/>
              <a:gd name="connsiteY0" fmla="*/ 0 h 5273675"/>
              <a:gd name="connsiteX1" fmla="*/ 2652718 w 5305436"/>
              <a:gd name="connsiteY1" fmla="*/ 0 h 5273675"/>
              <a:gd name="connsiteX2" fmla="*/ 5305436 w 5305436"/>
              <a:gd name="connsiteY2" fmla="*/ 2636838 h 5273675"/>
              <a:gd name="connsiteX3" fmla="*/ 2652718 w 5305436"/>
              <a:gd name="connsiteY3" fmla="*/ 5273676 h 5273675"/>
              <a:gd name="connsiteX4" fmla="*/ 0 w 5305436"/>
              <a:gd name="connsiteY4" fmla="*/ 5273675 h 5273675"/>
              <a:gd name="connsiteX5" fmla="*/ 0 w 5305436"/>
              <a:gd name="connsiteY5" fmla="*/ 0 h 5273675"/>
              <a:gd name="connsiteX0" fmla="*/ 0 w 5649519"/>
              <a:gd name="connsiteY0" fmla="*/ 12356 h 5286032"/>
              <a:gd name="connsiteX1" fmla="*/ 4642156 w 5649519"/>
              <a:gd name="connsiteY1" fmla="*/ 0 h 5286032"/>
              <a:gd name="connsiteX2" fmla="*/ 5305436 w 5649519"/>
              <a:gd name="connsiteY2" fmla="*/ 2649194 h 5286032"/>
              <a:gd name="connsiteX3" fmla="*/ 2652718 w 5649519"/>
              <a:gd name="connsiteY3" fmla="*/ 5286032 h 5286032"/>
              <a:gd name="connsiteX4" fmla="*/ 0 w 5649519"/>
              <a:gd name="connsiteY4" fmla="*/ 5286031 h 5286032"/>
              <a:gd name="connsiteX5" fmla="*/ 0 w 5649519"/>
              <a:gd name="connsiteY5" fmla="*/ 12356 h 5286032"/>
              <a:gd name="connsiteX0" fmla="*/ 0 w 5525854"/>
              <a:gd name="connsiteY0" fmla="*/ 12356 h 5286032"/>
              <a:gd name="connsiteX1" fmla="*/ 4642156 w 5525854"/>
              <a:gd name="connsiteY1" fmla="*/ 0 h 5286032"/>
              <a:gd name="connsiteX2" fmla="*/ 5305436 w 5525854"/>
              <a:gd name="connsiteY2" fmla="*/ 2649194 h 5286032"/>
              <a:gd name="connsiteX3" fmla="*/ 4617442 w 5525854"/>
              <a:gd name="connsiteY3" fmla="*/ 5286032 h 5286032"/>
              <a:gd name="connsiteX4" fmla="*/ 0 w 5525854"/>
              <a:gd name="connsiteY4" fmla="*/ 5286031 h 5286032"/>
              <a:gd name="connsiteX5" fmla="*/ 0 w 5525854"/>
              <a:gd name="connsiteY5" fmla="*/ 12356 h 5286032"/>
              <a:gd name="connsiteX0" fmla="*/ 0 w 5525854"/>
              <a:gd name="connsiteY0" fmla="*/ 12356 h 5286032"/>
              <a:gd name="connsiteX1" fmla="*/ 4642156 w 5525854"/>
              <a:gd name="connsiteY1" fmla="*/ 0 h 5286032"/>
              <a:gd name="connsiteX2" fmla="*/ 5305436 w 5525854"/>
              <a:gd name="connsiteY2" fmla="*/ 2649194 h 5286032"/>
              <a:gd name="connsiteX3" fmla="*/ 4617442 w 5525854"/>
              <a:gd name="connsiteY3" fmla="*/ 5286032 h 5286032"/>
              <a:gd name="connsiteX4" fmla="*/ 0 w 5525854"/>
              <a:gd name="connsiteY4" fmla="*/ 5286031 h 5286032"/>
              <a:gd name="connsiteX5" fmla="*/ 0 w 5525854"/>
              <a:gd name="connsiteY5" fmla="*/ 12356 h 5286032"/>
              <a:gd name="connsiteX0" fmla="*/ 0 w 5313626"/>
              <a:gd name="connsiteY0" fmla="*/ 12356 h 5286032"/>
              <a:gd name="connsiteX1" fmla="*/ 4642156 w 5313626"/>
              <a:gd name="connsiteY1" fmla="*/ 0 h 5286032"/>
              <a:gd name="connsiteX2" fmla="*/ 5305436 w 5313626"/>
              <a:gd name="connsiteY2" fmla="*/ 2649194 h 5286032"/>
              <a:gd name="connsiteX3" fmla="*/ 4617442 w 5313626"/>
              <a:gd name="connsiteY3" fmla="*/ 5286032 h 5286032"/>
              <a:gd name="connsiteX4" fmla="*/ 0 w 5313626"/>
              <a:gd name="connsiteY4" fmla="*/ 5286031 h 5286032"/>
              <a:gd name="connsiteX5" fmla="*/ 0 w 5313626"/>
              <a:gd name="connsiteY5" fmla="*/ 12356 h 5286032"/>
              <a:gd name="connsiteX0" fmla="*/ 0 w 5313626"/>
              <a:gd name="connsiteY0" fmla="*/ 12356 h 5286032"/>
              <a:gd name="connsiteX1" fmla="*/ 4642156 w 5313626"/>
              <a:gd name="connsiteY1" fmla="*/ 0 h 5286032"/>
              <a:gd name="connsiteX2" fmla="*/ 5305436 w 5313626"/>
              <a:gd name="connsiteY2" fmla="*/ 2649194 h 5286032"/>
              <a:gd name="connsiteX3" fmla="*/ 4617442 w 5313626"/>
              <a:gd name="connsiteY3" fmla="*/ 5286032 h 5286032"/>
              <a:gd name="connsiteX4" fmla="*/ 0 w 5313626"/>
              <a:gd name="connsiteY4" fmla="*/ 5286031 h 5286032"/>
              <a:gd name="connsiteX5" fmla="*/ 0 w 5313626"/>
              <a:gd name="connsiteY5" fmla="*/ 12356 h 5286032"/>
              <a:gd name="connsiteX0" fmla="*/ 0 w 5305501"/>
              <a:gd name="connsiteY0" fmla="*/ 12356 h 5286032"/>
              <a:gd name="connsiteX1" fmla="*/ 4642156 w 5305501"/>
              <a:gd name="connsiteY1" fmla="*/ 0 h 5286032"/>
              <a:gd name="connsiteX2" fmla="*/ 5305436 w 5305501"/>
              <a:gd name="connsiteY2" fmla="*/ 2649194 h 5286032"/>
              <a:gd name="connsiteX3" fmla="*/ 4617442 w 5305501"/>
              <a:gd name="connsiteY3" fmla="*/ 5286032 h 5286032"/>
              <a:gd name="connsiteX4" fmla="*/ 0 w 5305501"/>
              <a:gd name="connsiteY4" fmla="*/ 5286031 h 5286032"/>
              <a:gd name="connsiteX5" fmla="*/ 0 w 5305501"/>
              <a:gd name="connsiteY5" fmla="*/ 12356 h 5286032"/>
              <a:gd name="connsiteX0" fmla="*/ 0 w 5305523"/>
              <a:gd name="connsiteY0" fmla="*/ 1205 h 5274881"/>
              <a:gd name="connsiteX1" fmla="*/ 4645873 w 5305523"/>
              <a:gd name="connsiteY1" fmla="*/ 0 h 5274881"/>
              <a:gd name="connsiteX2" fmla="*/ 5305436 w 5305523"/>
              <a:gd name="connsiteY2" fmla="*/ 2638043 h 5274881"/>
              <a:gd name="connsiteX3" fmla="*/ 4617442 w 5305523"/>
              <a:gd name="connsiteY3" fmla="*/ 5274881 h 5274881"/>
              <a:gd name="connsiteX4" fmla="*/ 0 w 5305523"/>
              <a:gd name="connsiteY4" fmla="*/ 5274880 h 5274881"/>
              <a:gd name="connsiteX5" fmla="*/ 0 w 5305523"/>
              <a:gd name="connsiteY5" fmla="*/ 1205 h 5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523" h="5274881">
                <a:moveTo>
                  <a:pt x="0" y="1205"/>
                </a:moveTo>
                <a:lnTo>
                  <a:pt x="4645873" y="0"/>
                </a:lnTo>
                <a:cubicBezTo>
                  <a:pt x="5122388" y="234778"/>
                  <a:pt x="5310174" y="1758896"/>
                  <a:pt x="5305436" y="2638043"/>
                </a:cubicBezTo>
                <a:cubicBezTo>
                  <a:pt x="5300698" y="3517190"/>
                  <a:pt x="5205168" y="5027746"/>
                  <a:pt x="4617442" y="5274881"/>
                </a:cubicBezTo>
                <a:lnTo>
                  <a:pt x="0" y="5274880"/>
                </a:lnTo>
                <a:lnTo>
                  <a:pt x="0" y="1205"/>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861" y="580307"/>
            <a:ext cx="3246092" cy="1957133"/>
          </a:xfrm>
          <a:prstGeom prst="rect">
            <a:avLst/>
          </a:prstGeom>
        </p:spPr>
      </p:pic>
      <p:sp>
        <p:nvSpPr>
          <p:cNvPr id="11" name="TextBox 10"/>
          <p:cNvSpPr txBox="1"/>
          <p:nvPr/>
        </p:nvSpPr>
        <p:spPr>
          <a:xfrm>
            <a:off x="697046" y="2564351"/>
            <a:ext cx="1501321" cy="430887"/>
          </a:xfrm>
          <a:prstGeom prst="rect">
            <a:avLst/>
          </a:prstGeom>
          <a:noFill/>
        </p:spPr>
        <p:txBody>
          <a:bodyPr wrap="square" rtlCol="0">
            <a:spAutoFit/>
          </a:bodyPr>
          <a:lstStyle/>
          <a:p>
            <a:r>
              <a:rPr lang="en-ZA" sz="1100" dirty="0">
                <a:solidFill>
                  <a:schemeClr val="bg2"/>
                </a:solidFill>
                <a:latin typeface="Lucida Sans" panose="020B0602030504020204" pitchFamily="34" charset="0"/>
              </a:rPr>
              <a:t>AN EWT SENIOR GOLF SERIES EVENT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3103" y="2488499"/>
            <a:ext cx="996813" cy="512676"/>
          </a:xfrm>
          <a:prstGeom prst="rect">
            <a:avLst/>
          </a:prstGeom>
        </p:spPr>
      </p:pic>
      <p:sp>
        <p:nvSpPr>
          <p:cNvPr id="14" name="TextBox 13"/>
          <p:cNvSpPr txBox="1"/>
          <p:nvPr/>
        </p:nvSpPr>
        <p:spPr>
          <a:xfrm>
            <a:off x="72000" y="3398546"/>
            <a:ext cx="3922237" cy="369332"/>
          </a:xfrm>
          <a:prstGeom prst="rect">
            <a:avLst/>
          </a:prstGeom>
          <a:noFill/>
        </p:spPr>
        <p:txBody>
          <a:bodyPr wrap="square" rtlCol="0">
            <a:spAutoFit/>
          </a:bodyPr>
          <a:lstStyle/>
          <a:p>
            <a:r>
              <a:rPr lang="en-ZA" sz="1800" dirty="0">
                <a:solidFill>
                  <a:schemeClr val="accent1"/>
                </a:solidFill>
                <a:latin typeface="Lucida Sans" panose="020B0602030504020204" pitchFamily="34" charset="0"/>
              </a:rPr>
              <a:t>PRO-AM HOSPITALITY BROCHURE</a:t>
            </a:r>
          </a:p>
        </p:txBody>
      </p:sp>
      <p:sp>
        <p:nvSpPr>
          <p:cNvPr id="17" name="Rectangle 16"/>
          <p:cNvSpPr/>
          <p:nvPr/>
        </p:nvSpPr>
        <p:spPr>
          <a:xfrm>
            <a:off x="72000" y="3845302"/>
            <a:ext cx="3251429" cy="517962"/>
          </a:xfrm>
          <a:prstGeom prst="rect">
            <a:avLst/>
          </a:prstGeom>
        </p:spPr>
        <p:txBody>
          <a:bodyPr wrap="square">
            <a:spAutoFit/>
          </a:bodyPr>
          <a:lstStyle/>
          <a:p>
            <a:r>
              <a:rPr lang="en-US" b="1" dirty="0">
                <a:solidFill>
                  <a:schemeClr val="bg1"/>
                </a:solidFill>
                <a:latin typeface="Lucida Sans" panose="020B0602030504020204" pitchFamily="34" charset="0"/>
              </a:rPr>
              <a:t>2 – 5 OCTOBER 2018</a:t>
            </a:r>
          </a:p>
          <a:p>
            <a:r>
              <a:rPr lang="en-US" dirty="0">
                <a:solidFill>
                  <a:schemeClr val="bg1"/>
                </a:solidFill>
                <a:latin typeface="Lucida Sans" panose="020B0602030504020204" pitchFamily="34" charset="0"/>
              </a:rPr>
              <a:t>PLETTENBERG BAY COUNTRY CLUB</a:t>
            </a:r>
          </a:p>
        </p:txBody>
      </p:sp>
      <p:cxnSp>
        <p:nvCxnSpPr>
          <p:cNvPr id="18" name="Straight Connector 17"/>
          <p:cNvCxnSpPr/>
          <p:nvPr/>
        </p:nvCxnSpPr>
        <p:spPr>
          <a:xfrm>
            <a:off x="180000" y="3800929"/>
            <a:ext cx="367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91913" y="0"/>
            <a:ext cx="1316850" cy="5273676"/>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000" y="4701858"/>
            <a:ext cx="1136304" cy="360000"/>
          </a:xfrm>
          <a:prstGeom prst="rect">
            <a:avLst/>
          </a:prstGeom>
        </p:spPr>
      </p:pic>
      <p:pic>
        <p:nvPicPr>
          <p:cNvPr id="24" name="Picture 23"/>
          <p:cNvPicPr>
            <a:picLocks noChangeAspect="1"/>
          </p:cNvPicPr>
          <p:nvPr/>
        </p:nvPicPr>
        <p:blipFill rotWithShape="1">
          <a:blip r:embed="rId8" cstate="email">
            <a:lum bright="70000" contrast="-70000"/>
            <a:extLst>
              <a:ext uri="{28A0092B-C50C-407E-A947-70E740481C1C}">
                <a14:useLocalDpi xmlns:a14="http://schemas.microsoft.com/office/drawing/2010/main"/>
              </a:ext>
            </a:extLst>
          </a:blip>
          <a:srcRect/>
          <a:stretch/>
        </p:blipFill>
        <p:spPr>
          <a:xfrm>
            <a:off x="1336659" y="4701858"/>
            <a:ext cx="1030596" cy="468000"/>
          </a:xfrm>
          <a:prstGeom prst="rect">
            <a:avLst/>
          </a:prstGeom>
        </p:spPr>
      </p:pic>
      <p:pic>
        <p:nvPicPr>
          <p:cNvPr id="26" name="Picture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72097" y="4773858"/>
            <a:ext cx="1223999" cy="288000"/>
          </a:xfrm>
          <a:prstGeom prst="rect">
            <a:avLst/>
          </a:prstGeom>
        </p:spPr>
      </p:pic>
    </p:spTree>
    <p:extLst>
      <p:ext uri="{BB962C8B-B14F-4D97-AF65-F5344CB8AC3E}">
        <p14:creationId xmlns:p14="http://schemas.microsoft.com/office/powerpoint/2010/main" val="404145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358171" cy="5273497"/>
          </a:xfrm>
          <a:prstGeom prst="rect">
            <a:avLst/>
          </a:prstGeom>
        </p:spPr>
      </p:pic>
      <p:sp>
        <p:nvSpPr>
          <p:cNvPr id="7" name="Rectangle 6"/>
          <p:cNvSpPr/>
          <p:nvPr/>
        </p:nvSpPr>
        <p:spPr>
          <a:xfrm>
            <a:off x="204280" y="838310"/>
            <a:ext cx="7354110" cy="3785652"/>
          </a:xfrm>
          <a:prstGeom prst="rect">
            <a:avLst/>
          </a:prstGeom>
        </p:spPr>
        <p:txBody>
          <a:bodyPr wrap="square">
            <a:spAutoFit/>
          </a:bodyPr>
          <a:lstStyle/>
          <a:p>
            <a:r>
              <a:rPr lang="en-US" sz="1200" dirty="0">
                <a:solidFill>
                  <a:schemeClr val="bg1"/>
                </a:solidFill>
                <a:latin typeface="Futura Bk BT" panose="020B0502020204020303" pitchFamily="34" charset="0"/>
                <a:cs typeface="Arial" panose="020B0604020202020204" pitchFamily="34" charset="0"/>
              </a:rPr>
              <a:t>In just its second year, The SA Senior Open has established itself as the premier event on the new Sunshine Senior Tour. As the only annual Senior professional golf event along the beautiful Garden Route stretch, the SA Senior Open offers a unique opportunity for corporates and individuals to experience tournament golf. </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The event will also for the first time, incorporate a special pre event feature on Sunday 30</a:t>
            </a:r>
            <a:r>
              <a:rPr lang="en-US" sz="1200" baseline="30000" dirty="0">
                <a:solidFill>
                  <a:schemeClr val="bg1"/>
                </a:solidFill>
                <a:latin typeface="Futura Bk BT" panose="020B0502020204020303" pitchFamily="34" charset="0"/>
                <a:cs typeface="Arial" panose="020B0604020202020204" pitchFamily="34" charset="0"/>
              </a:rPr>
              <a:t>th</a:t>
            </a:r>
            <a:r>
              <a:rPr lang="en-US" sz="1200" dirty="0">
                <a:solidFill>
                  <a:schemeClr val="bg1"/>
                </a:solidFill>
                <a:latin typeface="Futura Bk BT" panose="020B0502020204020303" pitchFamily="34" charset="0"/>
                <a:cs typeface="Arial" panose="020B0604020202020204" pitchFamily="34" charset="0"/>
              </a:rPr>
              <a:t> September, whereby the Annual Mayoral Golf Day will take place, celebrating the alliance between the Senior Tour and </a:t>
            </a:r>
            <a:r>
              <a:rPr lang="en-US" sz="1200" dirty="0" err="1">
                <a:solidFill>
                  <a:schemeClr val="bg1"/>
                </a:solidFill>
                <a:latin typeface="Futura Bk BT" panose="020B0502020204020303" pitchFamily="34" charset="0"/>
                <a:cs typeface="Arial" panose="020B0604020202020204" pitchFamily="34" charset="0"/>
              </a:rPr>
              <a:t>Bitou</a:t>
            </a:r>
            <a:r>
              <a:rPr lang="en-US" sz="1200" dirty="0">
                <a:solidFill>
                  <a:schemeClr val="bg1"/>
                </a:solidFill>
                <a:latin typeface="Futura Bk BT" panose="020B0502020204020303" pitchFamily="34" charset="0"/>
                <a:cs typeface="Arial" panose="020B0604020202020204" pitchFamily="34" charset="0"/>
              </a:rPr>
              <a:t> Municipality. Proceeds of this event will go towards the creation of a Golfing Academy, targeting talented youngsters from the surrounding communities. </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The SA Senior Open, held from the 2</a:t>
            </a:r>
            <a:r>
              <a:rPr lang="en-US" sz="1200" baseline="30000" dirty="0">
                <a:solidFill>
                  <a:schemeClr val="bg1"/>
                </a:solidFill>
                <a:latin typeface="Futura Bk BT" panose="020B0502020204020303" pitchFamily="34" charset="0"/>
                <a:cs typeface="Arial" panose="020B0604020202020204" pitchFamily="34" charset="0"/>
              </a:rPr>
              <a:t>nd</a:t>
            </a:r>
            <a:r>
              <a:rPr lang="en-US" sz="1200" dirty="0">
                <a:solidFill>
                  <a:schemeClr val="bg1"/>
                </a:solidFill>
                <a:latin typeface="Futura Bk BT" panose="020B0502020204020303" pitchFamily="34" charset="0"/>
                <a:cs typeface="Arial" panose="020B0604020202020204" pitchFamily="34" charset="0"/>
              </a:rPr>
              <a:t> to the 5</a:t>
            </a:r>
            <a:r>
              <a:rPr lang="en-US" sz="1200" baseline="30000" dirty="0">
                <a:solidFill>
                  <a:schemeClr val="bg1"/>
                </a:solidFill>
                <a:latin typeface="Futura Bk BT" panose="020B0502020204020303" pitchFamily="34" charset="0"/>
                <a:cs typeface="Arial" panose="020B0604020202020204" pitchFamily="34" charset="0"/>
              </a:rPr>
              <a:t>th</a:t>
            </a:r>
            <a:r>
              <a:rPr lang="en-US" sz="1200" dirty="0">
                <a:solidFill>
                  <a:schemeClr val="bg1"/>
                </a:solidFill>
                <a:latin typeface="Futura Bk BT" panose="020B0502020204020303" pitchFamily="34" charset="0"/>
                <a:cs typeface="Arial" panose="020B0604020202020204" pitchFamily="34" charset="0"/>
              </a:rPr>
              <a:t> of October 2018, sees the event return to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Golf Course, which is set on a private nature reserve and considered a ‘must play’ course on the Garden Route.</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This event brings together Africa’s best Senior Professionals over the age of 50 to compete alongside international Senior Professionals. An exceptional roll call of former Champions including the likes of John Bland and Hugh </a:t>
            </a:r>
            <a:r>
              <a:rPr lang="en-US" sz="1200" dirty="0" err="1">
                <a:solidFill>
                  <a:schemeClr val="bg1"/>
                </a:solidFill>
                <a:latin typeface="Futura Bk BT" panose="020B0502020204020303" pitchFamily="34" charset="0"/>
                <a:cs typeface="Arial" panose="020B0604020202020204" pitchFamily="34" charset="0"/>
              </a:rPr>
              <a:t>Baiocchi</a:t>
            </a:r>
            <a:r>
              <a:rPr lang="en-US" sz="1200" dirty="0">
                <a:solidFill>
                  <a:schemeClr val="bg1"/>
                </a:solidFill>
                <a:latin typeface="Futura Bk BT" panose="020B0502020204020303" pitchFamily="34" charset="0"/>
                <a:cs typeface="Arial" panose="020B0604020202020204" pitchFamily="34" charset="0"/>
              </a:rPr>
              <a:t>, will all have the aim of dethroning 2017 Senior Open Champion Mark McNulty.</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In support of the EWT, proceeds will be donated to support the endangered Humpback Dolphin.</a:t>
            </a:r>
            <a:endParaRPr lang="en-GB" sz="1200" dirty="0">
              <a:solidFill>
                <a:schemeClr val="bg1"/>
              </a:solidFill>
              <a:latin typeface="Futura Bk BT" panose="020B0502020204020303" pitchFamily="34" charset="0"/>
              <a:cs typeface="Arial" panose="020B0604020202020204" pitchFamily="34" charset="0"/>
            </a:endParaRPr>
          </a:p>
        </p:txBody>
      </p:sp>
      <p:sp>
        <p:nvSpPr>
          <p:cNvPr id="8" name="TextBox 7"/>
          <p:cNvSpPr txBox="1"/>
          <p:nvPr/>
        </p:nvSpPr>
        <p:spPr>
          <a:xfrm>
            <a:off x="300574" y="206617"/>
            <a:ext cx="4193604" cy="584775"/>
          </a:xfrm>
          <a:prstGeom prst="rect">
            <a:avLst/>
          </a:prstGeom>
          <a:noFill/>
        </p:spPr>
        <p:txBody>
          <a:bodyPr wrap="square" rtlCol="0">
            <a:spAutoFit/>
          </a:bodyPr>
          <a:lstStyle/>
          <a:p>
            <a:r>
              <a:rPr lang="en-ZA" sz="3200" b="1" dirty="0">
                <a:solidFill>
                  <a:schemeClr val="accent1"/>
                </a:solidFill>
                <a:latin typeface="Lucida Sans" panose="020B0602030504020204" pitchFamily="34" charset="0"/>
              </a:rPr>
              <a:t>SA SENIOR OPEN</a:t>
            </a:r>
          </a:p>
        </p:txBody>
      </p:sp>
      <p:sp>
        <p:nvSpPr>
          <p:cNvPr id="9" name="Flowchart: Process 8"/>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12" name="Flowchart: Process 11"/>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endParaRPr>
          </a:p>
        </p:txBody>
      </p:sp>
      <p:sp>
        <p:nvSpPr>
          <p:cNvPr id="13" name="TextBox 12"/>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2</a:t>
            </a:r>
          </a:p>
        </p:txBody>
      </p:sp>
      <p:sp>
        <p:nvSpPr>
          <p:cNvPr id="23" name="TextBox 22"/>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spTree>
    <p:extLst>
      <p:ext uri="{BB962C8B-B14F-4D97-AF65-F5344CB8AC3E}">
        <p14:creationId xmlns:p14="http://schemas.microsoft.com/office/powerpoint/2010/main" val="226449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359900" cy="527349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9898" y="3793535"/>
            <a:ext cx="2880703" cy="1479961"/>
          </a:xfrm>
          <a:prstGeom prst="rect">
            <a:avLst/>
          </a:prstGeom>
        </p:spPr>
      </p:pic>
      <p:sp>
        <p:nvSpPr>
          <p:cNvPr id="35" name="Rectangle 34"/>
          <p:cNvSpPr/>
          <p:nvPr/>
        </p:nvSpPr>
        <p:spPr>
          <a:xfrm>
            <a:off x="183841" y="784222"/>
            <a:ext cx="6120960" cy="3816429"/>
          </a:xfrm>
          <a:prstGeom prst="rect">
            <a:avLst/>
          </a:prstGeom>
        </p:spPr>
        <p:txBody>
          <a:bodyPr wrap="square">
            <a:spAutoFit/>
          </a:bodyPr>
          <a:lstStyle/>
          <a:p>
            <a:r>
              <a:rPr lang="en-US" sz="1200" b="1" dirty="0">
                <a:solidFill>
                  <a:schemeClr val="bg1"/>
                </a:solidFill>
                <a:latin typeface="Futura Bk BT" panose="020B0502020204020303" pitchFamily="34" charset="0"/>
                <a:cs typeface="Arial" panose="020B0604020202020204" pitchFamily="34" charset="0"/>
              </a:rPr>
              <a:t>Sunday 30</a:t>
            </a:r>
            <a:r>
              <a:rPr lang="en-US" sz="1200" b="1" baseline="30000" dirty="0">
                <a:solidFill>
                  <a:schemeClr val="bg1"/>
                </a:solidFill>
                <a:latin typeface="Futura Bk BT" panose="020B0502020204020303" pitchFamily="34" charset="0"/>
                <a:cs typeface="Arial" panose="020B0604020202020204" pitchFamily="34" charset="0"/>
              </a:rPr>
              <a:t>th</a:t>
            </a:r>
            <a:r>
              <a:rPr lang="en-US" sz="1200" b="1" dirty="0">
                <a:solidFill>
                  <a:schemeClr val="bg1"/>
                </a:solidFill>
                <a:latin typeface="Futura Bk BT" panose="020B0502020204020303" pitchFamily="34" charset="0"/>
                <a:cs typeface="Arial" panose="020B0604020202020204" pitchFamily="34" charset="0"/>
              </a:rPr>
              <a:t> of September 2018 (Mayoral Day)</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As per Mayoral Golf Day package and details</a:t>
            </a:r>
          </a:p>
          <a:p>
            <a:endParaRPr lang="en-US" sz="1200" dirty="0">
              <a:solidFill>
                <a:schemeClr val="bg1"/>
              </a:solidFill>
              <a:latin typeface="Futura Bk BT" panose="020B0502020204020303" pitchFamily="34" charset="0"/>
              <a:cs typeface="Arial" panose="020B0604020202020204" pitchFamily="34" charset="0"/>
            </a:endParaRPr>
          </a:p>
          <a:p>
            <a:r>
              <a:rPr lang="en-US" sz="1200" b="1" dirty="0">
                <a:solidFill>
                  <a:schemeClr val="bg1"/>
                </a:solidFill>
                <a:latin typeface="Futura Bk BT" panose="020B0502020204020303" pitchFamily="34" charset="0"/>
                <a:cs typeface="Arial" panose="020B0604020202020204" pitchFamily="34" charset="0"/>
              </a:rPr>
              <a:t>Tuesday 2</a:t>
            </a:r>
            <a:r>
              <a:rPr lang="en-US" sz="1200" b="1" baseline="30000" dirty="0">
                <a:solidFill>
                  <a:schemeClr val="bg1"/>
                </a:solidFill>
                <a:latin typeface="Futura Bk BT" panose="020B0502020204020303" pitchFamily="34" charset="0"/>
                <a:cs typeface="Arial" panose="020B0604020202020204" pitchFamily="34" charset="0"/>
              </a:rPr>
              <a:t>nd</a:t>
            </a:r>
            <a:r>
              <a:rPr lang="en-US" sz="1200" b="1" dirty="0">
                <a:solidFill>
                  <a:schemeClr val="bg1"/>
                </a:solidFill>
                <a:latin typeface="Futura Bk BT" panose="020B0502020204020303" pitchFamily="34" charset="0"/>
                <a:cs typeface="Arial" panose="020B0604020202020204" pitchFamily="34" charset="0"/>
              </a:rPr>
              <a:t> of October 2018 (Pro-Am day 1)</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Receive welcome package at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Country Club.</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Round 1 with your designated Pro.</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Welcome Cocktail Function in the evening at the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Country Club.</a:t>
            </a:r>
          </a:p>
          <a:p>
            <a:endParaRPr lang="en-US" sz="1200" dirty="0">
              <a:solidFill>
                <a:schemeClr val="bg1"/>
              </a:solidFill>
              <a:latin typeface="Futura Bk BT" panose="020B0502020204020303" pitchFamily="34" charset="0"/>
              <a:cs typeface="Arial" panose="020B0604020202020204" pitchFamily="34" charset="0"/>
            </a:endParaRPr>
          </a:p>
          <a:p>
            <a:r>
              <a:rPr lang="en-US" sz="1200" b="1" dirty="0">
                <a:solidFill>
                  <a:schemeClr val="bg1"/>
                </a:solidFill>
                <a:latin typeface="Futura Bk BT" panose="020B0502020204020303" pitchFamily="34" charset="0"/>
                <a:cs typeface="Arial" panose="020B0604020202020204" pitchFamily="34" charset="0"/>
              </a:rPr>
              <a:t>Wednesday 3</a:t>
            </a:r>
            <a:r>
              <a:rPr lang="en-US" sz="1200" b="1" baseline="30000" dirty="0">
                <a:solidFill>
                  <a:schemeClr val="bg1"/>
                </a:solidFill>
                <a:latin typeface="Futura Bk BT" panose="020B0502020204020303" pitchFamily="34" charset="0"/>
                <a:cs typeface="Arial" panose="020B0604020202020204" pitchFamily="34" charset="0"/>
              </a:rPr>
              <a:t>rd</a:t>
            </a:r>
            <a:r>
              <a:rPr lang="en-US" sz="1200" b="1" dirty="0">
                <a:solidFill>
                  <a:schemeClr val="bg1"/>
                </a:solidFill>
                <a:latin typeface="Futura Bk BT" panose="020B0502020204020303" pitchFamily="34" charset="0"/>
                <a:cs typeface="Arial" panose="020B0604020202020204" pitchFamily="34" charset="0"/>
              </a:rPr>
              <a:t> of October 2018 (Pro-Am day 2)</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Round 2 with your designated Pro.</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EWT Conservation Function and prize giving in the evening with spit braai at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Country Club.</a:t>
            </a:r>
          </a:p>
          <a:p>
            <a:endParaRPr lang="en-US" sz="1200" dirty="0">
              <a:solidFill>
                <a:schemeClr val="bg1"/>
              </a:solidFill>
              <a:latin typeface="Futura Bk BT" panose="020B0502020204020303" pitchFamily="34" charset="0"/>
              <a:cs typeface="Arial" panose="020B0604020202020204" pitchFamily="34" charset="0"/>
            </a:endParaRPr>
          </a:p>
          <a:p>
            <a:r>
              <a:rPr lang="en-US" sz="1200" b="1" dirty="0">
                <a:solidFill>
                  <a:schemeClr val="bg1"/>
                </a:solidFill>
                <a:latin typeface="Futura Bk BT" panose="020B0502020204020303" pitchFamily="34" charset="0"/>
                <a:cs typeface="Arial" panose="020B0604020202020204" pitchFamily="34" charset="0"/>
              </a:rPr>
              <a:t>Thursday 4</a:t>
            </a:r>
            <a:r>
              <a:rPr lang="en-US" sz="1200" b="1" baseline="30000" dirty="0">
                <a:solidFill>
                  <a:schemeClr val="bg1"/>
                </a:solidFill>
                <a:latin typeface="Futura Bk BT" panose="020B0502020204020303" pitchFamily="34" charset="0"/>
                <a:cs typeface="Arial" panose="020B0604020202020204" pitchFamily="34" charset="0"/>
              </a:rPr>
              <a:t>th</a:t>
            </a:r>
            <a:r>
              <a:rPr lang="en-US" sz="1200" b="1" dirty="0">
                <a:solidFill>
                  <a:schemeClr val="bg1"/>
                </a:solidFill>
                <a:latin typeface="Futura Bk BT" panose="020B0502020204020303" pitchFamily="34" charset="0"/>
                <a:cs typeface="Arial" panose="020B0604020202020204" pitchFamily="34" charset="0"/>
              </a:rPr>
              <a:t> and Friday 5</a:t>
            </a:r>
            <a:r>
              <a:rPr lang="en-US" sz="1200" b="1" baseline="30000" dirty="0">
                <a:solidFill>
                  <a:schemeClr val="bg1"/>
                </a:solidFill>
                <a:latin typeface="Futura Bk BT" panose="020B0502020204020303" pitchFamily="34" charset="0"/>
                <a:cs typeface="Arial" panose="020B0604020202020204" pitchFamily="34" charset="0"/>
              </a:rPr>
              <a:t>th</a:t>
            </a:r>
            <a:r>
              <a:rPr lang="en-US" sz="1200" b="1" dirty="0">
                <a:solidFill>
                  <a:schemeClr val="bg1"/>
                </a:solidFill>
                <a:latin typeface="Futura Bk BT" panose="020B0502020204020303" pitchFamily="34" charset="0"/>
                <a:cs typeface="Arial" panose="020B0604020202020204" pitchFamily="34" charset="0"/>
              </a:rPr>
              <a:t> (Pros only)</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Day 3 and 4, featuring Pros only at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Country Club, entrance free.</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Alternative golf can also be arranged on day 3 &amp; 4 at one of many other great courses in the area:</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Goose Valley Golf Club, </a:t>
            </a:r>
            <a:r>
              <a:rPr lang="en-US" sz="1200" dirty="0" err="1">
                <a:solidFill>
                  <a:schemeClr val="bg1"/>
                </a:solidFill>
                <a:latin typeface="Futura Bk BT" panose="020B0502020204020303" pitchFamily="34" charset="0"/>
                <a:cs typeface="Arial" panose="020B0604020202020204" pitchFamily="34" charset="0"/>
              </a:rPr>
              <a:t>Pezula</a:t>
            </a:r>
            <a:r>
              <a:rPr lang="en-US" sz="1200" dirty="0">
                <a:solidFill>
                  <a:schemeClr val="bg1"/>
                </a:solidFill>
                <a:latin typeface="Futura Bk BT" panose="020B0502020204020303" pitchFamily="34" charset="0"/>
                <a:cs typeface="Arial" panose="020B0604020202020204" pitchFamily="34" charset="0"/>
              </a:rPr>
              <a:t>, </a:t>
            </a:r>
            <a:r>
              <a:rPr lang="en-US" sz="1200" dirty="0" err="1">
                <a:solidFill>
                  <a:schemeClr val="bg1"/>
                </a:solidFill>
                <a:latin typeface="Futura Bk BT" panose="020B0502020204020303" pitchFamily="34" charset="0"/>
                <a:cs typeface="Arial" panose="020B0604020202020204" pitchFamily="34" charset="0"/>
              </a:rPr>
              <a:t>Fancourt</a:t>
            </a:r>
            <a:r>
              <a:rPr lang="en-US" sz="1200" dirty="0">
                <a:solidFill>
                  <a:schemeClr val="bg1"/>
                </a:solidFill>
                <a:latin typeface="Futura Bk BT" panose="020B0502020204020303" pitchFamily="34" charset="0"/>
                <a:cs typeface="Arial" panose="020B0604020202020204" pitchFamily="34" charset="0"/>
              </a:rPr>
              <a:t>, George CC, </a:t>
            </a:r>
            <a:r>
              <a:rPr lang="en-US" sz="1200" dirty="0" err="1">
                <a:solidFill>
                  <a:schemeClr val="bg1"/>
                </a:solidFill>
                <a:latin typeface="Futura Bk BT" panose="020B0502020204020303" pitchFamily="34" charset="0"/>
                <a:cs typeface="Arial" panose="020B0604020202020204" pitchFamily="34" charset="0"/>
              </a:rPr>
              <a:t>Semola</a:t>
            </a:r>
            <a:endParaRPr lang="en-US" sz="1200" dirty="0">
              <a:solidFill>
                <a:schemeClr val="bg1"/>
              </a:solidFill>
              <a:latin typeface="Futura Bk BT" panose="020B0502020204020303" pitchFamily="34" charset="0"/>
              <a:cs typeface="Arial" panose="020B0604020202020204" pitchFamily="34" charset="0"/>
            </a:endParaRPr>
          </a:p>
          <a:p>
            <a:pPr>
              <a:buClr>
                <a:schemeClr val="accent1"/>
              </a:buClr>
            </a:pPr>
            <a:endParaRPr lang="en-US" sz="200" dirty="0">
              <a:solidFill>
                <a:schemeClr val="bg1"/>
              </a:solidFill>
              <a:latin typeface="Futura Bk BT" panose="020B0502020204020303" pitchFamily="34" charset="0"/>
              <a:cs typeface="Arial" panose="020B0604020202020204" pitchFamily="34" charset="0"/>
            </a:endParaRPr>
          </a:p>
          <a:p>
            <a:pPr>
              <a:buClr>
                <a:schemeClr val="accent1"/>
              </a:buClr>
            </a:pPr>
            <a:r>
              <a:rPr lang="en-US" sz="1200" i="1" dirty="0">
                <a:solidFill>
                  <a:schemeClr val="bg1"/>
                </a:solidFill>
                <a:latin typeface="Futura Bk BT" panose="020B0502020204020303" pitchFamily="34" charset="0"/>
                <a:cs typeface="Arial" panose="020B0604020202020204" pitchFamily="34" charset="0"/>
              </a:rPr>
              <a:t>* Bookings will be a made on a separate own cost basis.</a:t>
            </a:r>
          </a:p>
        </p:txBody>
      </p:sp>
      <p:sp>
        <p:nvSpPr>
          <p:cNvPr id="19" name="Flowchart: Process 18"/>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latin typeface="Futura Bk BT" panose="020B0502020204020303" pitchFamily="34" charset="0"/>
            </a:endParaRPr>
          </a:p>
        </p:txBody>
      </p:sp>
      <p:sp>
        <p:nvSpPr>
          <p:cNvPr id="20" name="TextBox 19"/>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6</a:t>
            </a:r>
          </a:p>
        </p:txBody>
      </p:sp>
      <p:sp>
        <p:nvSpPr>
          <p:cNvPr id="33" name="TextBox 32"/>
          <p:cNvSpPr txBox="1"/>
          <p:nvPr/>
        </p:nvSpPr>
        <p:spPr>
          <a:xfrm>
            <a:off x="222753" y="157980"/>
            <a:ext cx="4193604" cy="584775"/>
          </a:xfrm>
          <a:prstGeom prst="rect">
            <a:avLst/>
          </a:prstGeom>
          <a:noFill/>
        </p:spPr>
        <p:txBody>
          <a:bodyPr wrap="square" rtlCol="0">
            <a:spAutoFit/>
          </a:bodyPr>
          <a:lstStyle/>
          <a:p>
            <a:r>
              <a:rPr lang="en-ZA" sz="3200" b="1" dirty="0">
                <a:solidFill>
                  <a:schemeClr val="accent1"/>
                </a:solidFill>
                <a:latin typeface="Lucida Sans" panose="020B0602030504020204" pitchFamily="34" charset="0"/>
              </a:rPr>
              <a:t>ITINERARY</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9900" y="1"/>
            <a:ext cx="2880000" cy="18432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9899" y="1851525"/>
            <a:ext cx="2880001" cy="1903729"/>
          </a:xfrm>
          <a:prstGeom prst="rect">
            <a:avLst/>
          </a:prstGeom>
        </p:spPr>
      </p:pic>
      <p:cxnSp>
        <p:nvCxnSpPr>
          <p:cNvPr id="10" name="Straight Connector 9"/>
          <p:cNvCxnSpPr/>
          <p:nvPr/>
        </p:nvCxnSpPr>
        <p:spPr>
          <a:xfrm>
            <a:off x="6479900" y="1837705"/>
            <a:ext cx="28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79898" y="3778570"/>
            <a:ext cx="288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844943" y="2636496"/>
            <a:ext cx="527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lowchart: Process 15"/>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latin typeface="Futura Bk BT" panose="020B0502020204020303" pitchFamily="34" charset="0"/>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18" name="TextBox 17"/>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cxnSp>
        <p:nvCxnSpPr>
          <p:cNvPr id="5" name="Straight Connector 4">
            <a:extLst>
              <a:ext uri="{FF2B5EF4-FFF2-40B4-BE49-F238E27FC236}">
                <a16:creationId xmlns:a16="http://schemas.microsoft.com/office/drawing/2014/main" id="{A668F629-1C94-F149-BA8C-94327C918CF7}"/>
              </a:ext>
            </a:extLst>
          </p:cNvPr>
          <p:cNvCxnSpPr>
            <a:cxnSpLocks/>
          </p:cNvCxnSpPr>
          <p:nvPr/>
        </p:nvCxnSpPr>
        <p:spPr>
          <a:xfrm>
            <a:off x="301557" y="3667328"/>
            <a:ext cx="59144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0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359900" cy="5273497"/>
          </a:xfrm>
          <a:prstGeom prst="rect">
            <a:avLst/>
          </a:prstGeom>
        </p:spPr>
      </p:pic>
      <p:sp>
        <p:nvSpPr>
          <p:cNvPr id="15" name="Flowchart: Process 14"/>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18" name="Flowchart: Process 17"/>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endParaRPr>
          </a:p>
        </p:txBody>
      </p:sp>
      <p:sp>
        <p:nvSpPr>
          <p:cNvPr id="19" name="TextBox 18"/>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4</a:t>
            </a:r>
          </a:p>
        </p:txBody>
      </p:sp>
      <p:sp>
        <p:nvSpPr>
          <p:cNvPr id="13" name="TextBox 12"/>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sp>
        <p:nvSpPr>
          <p:cNvPr id="20" name="Rectangle 19"/>
          <p:cNvSpPr/>
          <p:nvPr/>
        </p:nvSpPr>
        <p:spPr>
          <a:xfrm>
            <a:off x="271991" y="758334"/>
            <a:ext cx="8465778" cy="2308324"/>
          </a:xfrm>
          <a:prstGeom prst="rect">
            <a:avLst/>
          </a:prstGeom>
        </p:spPr>
        <p:txBody>
          <a:bodyPr wrap="square">
            <a:spAutoFit/>
          </a:bodyPr>
          <a:lstStyle/>
          <a:p>
            <a:r>
              <a:rPr lang="en-US" sz="1200" dirty="0">
                <a:solidFill>
                  <a:schemeClr val="bg1"/>
                </a:solidFill>
                <a:latin typeface="Futura Bk BT" panose="020B0502020204020303" pitchFamily="34" charset="0"/>
                <a:cs typeface="Arial" panose="020B0604020202020204" pitchFamily="34" charset="0"/>
              </a:rPr>
              <a:t>To celebrate </a:t>
            </a:r>
            <a:r>
              <a:rPr lang="en-US" sz="1200" dirty="0" err="1">
                <a:solidFill>
                  <a:schemeClr val="bg1"/>
                </a:solidFill>
                <a:latin typeface="Futura Bk BT" panose="020B0502020204020303" pitchFamily="34" charset="0"/>
                <a:cs typeface="Arial" panose="020B0604020202020204" pitchFamily="34" charset="0"/>
              </a:rPr>
              <a:t>Bitou</a:t>
            </a:r>
            <a:r>
              <a:rPr lang="en-US" sz="1200" dirty="0">
                <a:solidFill>
                  <a:schemeClr val="bg1"/>
                </a:solidFill>
                <a:latin typeface="Futura Bk BT" panose="020B0502020204020303" pitchFamily="34" charset="0"/>
                <a:cs typeface="Arial" panose="020B0604020202020204" pitchFamily="34" charset="0"/>
              </a:rPr>
              <a:t> Municipalities support of the SA Senior Open, the 2 parties decided to incorporate the Annual Mayoral Golf Day into the SA Senior Open as a pre-event.</a:t>
            </a:r>
          </a:p>
          <a:p>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The events details are as follows: </a:t>
            </a:r>
            <a:endParaRPr lang="en-US" sz="1200" b="1" dirty="0">
              <a:solidFill>
                <a:schemeClr val="bg1"/>
              </a:solidFill>
              <a:latin typeface="Futura Bk BT" panose="020B0502020204020303"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Will take place on Sunday 30th September 2018</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Played at </a:t>
            </a:r>
            <a:r>
              <a:rPr lang="en-US" sz="1200" dirty="0" err="1">
                <a:solidFill>
                  <a:schemeClr val="bg1"/>
                </a:solidFill>
                <a:latin typeface="Futura Bk BT" panose="020B0502020204020303" pitchFamily="34" charset="0"/>
                <a:cs typeface="Arial" panose="020B0604020202020204" pitchFamily="34" charset="0"/>
              </a:rPr>
              <a:t>Plettenberg</a:t>
            </a:r>
            <a:r>
              <a:rPr lang="en-US" sz="1200" dirty="0">
                <a:solidFill>
                  <a:schemeClr val="bg1"/>
                </a:solidFill>
                <a:latin typeface="Futura Bk BT" panose="020B0502020204020303" pitchFamily="34" charset="0"/>
                <a:cs typeface="Arial" panose="020B0604020202020204" pitchFamily="34" charset="0"/>
              </a:rPr>
              <a:t> Bay Country Club.</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Consist of 120 players, starting a shot gun at 12pm</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The event will be a 4ball Alliance</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The Senior Tour will ensure that at least 30 of its Pros take part</a:t>
            </a:r>
          </a:p>
          <a:p>
            <a:pPr marL="285750" indent="-2857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The weeks official opening function will take place that evening, 7pm at the Beacon Isle Resort</a:t>
            </a:r>
          </a:p>
          <a:p>
            <a:pPr>
              <a:buClr>
                <a:schemeClr val="accent1"/>
              </a:buClr>
            </a:pPr>
            <a:endParaRPr lang="en-US" sz="1200" dirty="0">
              <a:solidFill>
                <a:schemeClr val="bg1"/>
              </a:solidFill>
              <a:latin typeface="Futura Bk BT" panose="020B0502020204020303" pitchFamily="34" charset="0"/>
              <a:cs typeface="Arial" panose="020B0604020202020204" pitchFamily="34" charset="0"/>
            </a:endParaRPr>
          </a:p>
          <a:p>
            <a:pPr>
              <a:buClr>
                <a:schemeClr val="accent1"/>
              </a:buClr>
            </a:pPr>
            <a:r>
              <a:rPr lang="en-US" sz="1200" dirty="0">
                <a:solidFill>
                  <a:schemeClr val="bg1"/>
                </a:solidFill>
                <a:latin typeface="Futura Bk BT" panose="020B0502020204020303" pitchFamily="34" charset="0"/>
                <a:cs typeface="Arial" panose="020B0604020202020204" pitchFamily="34" charset="0"/>
              </a:rPr>
              <a:t>Packages include:</a:t>
            </a:r>
          </a:p>
        </p:txBody>
      </p:sp>
      <p:sp>
        <p:nvSpPr>
          <p:cNvPr id="21" name="TextBox 20"/>
          <p:cNvSpPr txBox="1"/>
          <p:nvPr/>
        </p:nvSpPr>
        <p:spPr>
          <a:xfrm>
            <a:off x="294845" y="177438"/>
            <a:ext cx="7992053" cy="584775"/>
          </a:xfrm>
          <a:prstGeom prst="rect">
            <a:avLst/>
          </a:prstGeom>
          <a:noFill/>
        </p:spPr>
        <p:txBody>
          <a:bodyPr wrap="square" rtlCol="0">
            <a:spAutoFit/>
          </a:bodyPr>
          <a:lstStyle/>
          <a:p>
            <a:r>
              <a:rPr lang="en-ZA" sz="3200" b="1" dirty="0">
                <a:solidFill>
                  <a:srgbClr val="5B9BD5"/>
                </a:solidFill>
                <a:latin typeface="Lucida Sans" panose="020B0602030504020204" pitchFamily="34" charset="0"/>
              </a:rPr>
              <a:t>MAYORAL DAY</a:t>
            </a:r>
          </a:p>
        </p:txBody>
      </p:sp>
      <p:sp>
        <p:nvSpPr>
          <p:cNvPr id="10" name="Rectangle 9">
            <a:extLst>
              <a:ext uri="{FF2B5EF4-FFF2-40B4-BE49-F238E27FC236}">
                <a16:creationId xmlns:a16="http://schemas.microsoft.com/office/drawing/2014/main" id="{910E3F19-BFF6-0648-869A-3AB264C2C79B}"/>
              </a:ext>
            </a:extLst>
          </p:cNvPr>
          <p:cNvSpPr/>
          <p:nvPr/>
        </p:nvSpPr>
        <p:spPr>
          <a:xfrm>
            <a:off x="359926" y="3074664"/>
            <a:ext cx="3813240" cy="152636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utura Bk BT" panose="020B0502020204020303" pitchFamily="34" charset="0"/>
            </a:endParaRPr>
          </a:p>
        </p:txBody>
      </p:sp>
      <p:sp>
        <p:nvSpPr>
          <p:cNvPr id="14" name="Rectangle 13">
            <a:extLst>
              <a:ext uri="{FF2B5EF4-FFF2-40B4-BE49-F238E27FC236}">
                <a16:creationId xmlns:a16="http://schemas.microsoft.com/office/drawing/2014/main" id="{E3FB5C94-BD67-ED47-974A-0582F47E9522}"/>
              </a:ext>
            </a:extLst>
          </p:cNvPr>
          <p:cNvSpPr/>
          <p:nvPr/>
        </p:nvSpPr>
        <p:spPr>
          <a:xfrm>
            <a:off x="904671" y="3205801"/>
            <a:ext cx="2966936" cy="369332"/>
          </a:xfrm>
          <a:prstGeom prst="rect">
            <a:avLst/>
          </a:prstGeom>
        </p:spPr>
        <p:txBody>
          <a:bodyPr wrap="square">
            <a:spAutoFit/>
          </a:bodyPr>
          <a:lstStyle/>
          <a:p>
            <a:pPr algn="ctr"/>
            <a:r>
              <a:rPr lang="en-ZA" sz="1800" b="1" dirty="0">
                <a:solidFill>
                  <a:schemeClr val="accent4"/>
                </a:solidFill>
                <a:latin typeface="Futura Bk BT" panose="020B0502020204020303" pitchFamily="34" charset="0"/>
                <a:ea typeface="Tahoma" panose="020B0604030504040204" pitchFamily="34" charset="0"/>
                <a:cs typeface="Tahoma" panose="020B0604030504040204" pitchFamily="34" charset="0"/>
              </a:rPr>
              <a:t>PLAY ONLY - </a:t>
            </a:r>
            <a:r>
              <a:rPr lang="en-ZA" sz="1400" dirty="0">
                <a:solidFill>
                  <a:schemeClr val="accent4"/>
                </a:solidFill>
                <a:latin typeface="Futura Bk BT" panose="020B0502020204020303" pitchFamily="34" charset="0"/>
                <a:ea typeface="Tahoma" panose="020B0604030504040204" pitchFamily="34" charset="0"/>
                <a:cs typeface="Tahoma" panose="020B0604030504040204" pitchFamily="34" charset="0"/>
              </a:rPr>
              <a:t>R550 per person</a:t>
            </a:r>
          </a:p>
        </p:txBody>
      </p:sp>
      <p:sp>
        <p:nvSpPr>
          <p:cNvPr id="17" name="Rectangle 16">
            <a:extLst>
              <a:ext uri="{FF2B5EF4-FFF2-40B4-BE49-F238E27FC236}">
                <a16:creationId xmlns:a16="http://schemas.microsoft.com/office/drawing/2014/main" id="{BC4F6E41-91EB-1449-B1D1-587667FF5AD5}"/>
              </a:ext>
            </a:extLst>
          </p:cNvPr>
          <p:cNvSpPr/>
          <p:nvPr/>
        </p:nvSpPr>
        <p:spPr>
          <a:xfrm>
            <a:off x="408558" y="3549311"/>
            <a:ext cx="3625427" cy="1200329"/>
          </a:xfrm>
          <a:prstGeom prst="rect">
            <a:avLst/>
          </a:prstGeom>
        </p:spPr>
        <p:txBody>
          <a:bodyPr wrap="square">
            <a:spAutoFit/>
          </a:bodyPr>
          <a:lstStyle/>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Green fees, caddie, halfway house</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Golf shirt and goody bag.</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Cocktail function at Beacon Isle.</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Sponsored holes form part of the SA Senior Open packages</a:t>
            </a:r>
          </a:p>
          <a:p>
            <a:pPr marL="171450" indent="-171450">
              <a:buClr>
                <a:schemeClr val="accent1"/>
              </a:buClr>
              <a:buFont typeface="Wingdings" panose="05000000000000000000" pitchFamily="2" charset="2"/>
              <a:buChar char="§"/>
            </a:pPr>
            <a:endPar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endParaRPr>
          </a:p>
        </p:txBody>
      </p:sp>
      <p:pic>
        <p:nvPicPr>
          <p:cNvPr id="22" name="Picture 21">
            <a:extLst>
              <a:ext uri="{FF2B5EF4-FFF2-40B4-BE49-F238E27FC236}">
                <a16:creationId xmlns:a16="http://schemas.microsoft.com/office/drawing/2014/main" id="{82DE218B-D93A-5A4F-879E-4DC9704531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0289" y="3390467"/>
            <a:ext cx="1004016" cy="1004016"/>
          </a:xfrm>
          <a:prstGeom prst="rect">
            <a:avLst/>
          </a:prstGeom>
        </p:spPr>
      </p:pic>
      <p:pic>
        <p:nvPicPr>
          <p:cNvPr id="23" name="Picture 22">
            <a:extLst>
              <a:ext uri="{FF2B5EF4-FFF2-40B4-BE49-F238E27FC236}">
                <a16:creationId xmlns:a16="http://schemas.microsoft.com/office/drawing/2014/main" id="{4388700B-BA6F-004C-9FB4-0D9727C76EED}"/>
              </a:ext>
            </a:extLst>
          </p:cNvPr>
          <p:cNvPicPr>
            <a:picLocks noChangeAspect="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a:xfrm>
            <a:off x="6412599" y="3464965"/>
            <a:ext cx="1874074" cy="851028"/>
          </a:xfrm>
          <a:prstGeom prst="rect">
            <a:avLst/>
          </a:prstGeom>
        </p:spPr>
      </p:pic>
    </p:spTree>
    <p:extLst>
      <p:ext uri="{BB962C8B-B14F-4D97-AF65-F5344CB8AC3E}">
        <p14:creationId xmlns:p14="http://schemas.microsoft.com/office/powerpoint/2010/main" val="123346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366"/>
            <a:ext cx="9359900" cy="5269309"/>
          </a:xfrm>
          <a:prstGeom prst="rect">
            <a:avLst/>
          </a:prstGeom>
        </p:spPr>
      </p:pic>
      <p:sp>
        <p:nvSpPr>
          <p:cNvPr id="15" name="Flowchart: Process 14"/>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18" name="Flowchart: Process 17"/>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endParaRPr>
          </a:p>
        </p:txBody>
      </p:sp>
      <p:sp>
        <p:nvSpPr>
          <p:cNvPr id="19" name="TextBox 18"/>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3</a:t>
            </a:r>
          </a:p>
        </p:txBody>
      </p:sp>
      <p:sp>
        <p:nvSpPr>
          <p:cNvPr id="13" name="TextBox 12"/>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sp>
        <p:nvSpPr>
          <p:cNvPr id="17" name="Flowchart: Off-page Connector 16"/>
          <p:cNvSpPr/>
          <p:nvPr/>
        </p:nvSpPr>
        <p:spPr>
          <a:xfrm>
            <a:off x="4060787" y="4366"/>
            <a:ext cx="5299113" cy="3931530"/>
          </a:xfrm>
          <a:prstGeom prst="flowChartOffpageConnector">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p>
        </p:txBody>
      </p:sp>
      <p:sp>
        <p:nvSpPr>
          <p:cNvPr id="20" name="Rectangle 19"/>
          <p:cNvSpPr/>
          <p:nvPr/>
        </p:nvSpPr>
        <p:spPr>
          <a:xfrm>
            <a:off x="4443491" y="1188982"/>
            <a:ext cx="4667329" cy="2031325"/>
          </a:xfrm>
          <a:prstGeom prst="rect">
            <a:avLst/>
          </a:prstGeom>
        </p:spPr>
        <p:txBody>
          <a:bodyPr wrap="square">
            <a:spAutoFit/>
          </a:bodyPr>
          <a:lstStyle/>
          <a:p>
            <a:r>
              <a:rPr lang="en-US" sz="1400" dirty="0">
                <a:solidFill>
                  <a:schemeClr val="bg1"/>
                </a:solidFill>
                <a:latin typeface="Futura Bk BT" panose="020B0502020204020303" pitchFamily="34" charset="0"/>
                <a:cs typeface="Arial" panose="020B0604020202020204" pitchFamily="34" charset="0"/>
              </a:rPr>
              <a:t>In an effort to bring fans and golfers closer to the action, the SA Senior Open begins with a 2 day Pro-Am, with 60 Senior Pros and 60 Amateurs competing.</a:t>
            </a:r>
          </a:p>
          <a:p>
            <a:endParaRPr lang="en-US" sz="1400" dirty="0">
              <a:solidFill>
                <a:schemeClr val="bg1"/>
              </a:solidFill>
              <a:latin typeface="Futura Bk BT" panose="020B0502020204020303" pitchFamily="34" charset="0"/>
              <a:cs typeface="Arial" panose="020B0604020202020204" pitchFamily="34" charset="0"/>
            </a:endParaRPr>
          </a:p>
          <a:p>
            <a:r>
              <a:rPr lang="en-US" sz="1400" dirty="0">
                <a:solidFill>
                  <a:schemeClr val="bg1"/>
                </a:solidFill>
                <a:latin typeface="Futura Bk BT" panose="020B0502020204020303" pitchFamily="34" charset="0"/>
                <a:cs typeface="Arial" panose="020B0604020202020204" pitchFamily="34" charset="0"/>
              </a:rPr>
              <a:t>The Pros scores will count towards their final event score, making every shot vital. </a:t>
            </a:r>
          </a:p>
          <a:p>
            <a:endParaRPr lang="en-US" sz="1400" dirty="0">
              <a:solidFill>
                <a:schemeClr val="bg1"/>
              </a:solidFill>
              <a:latin typeface="Futura Bk BT" panose="020B0502020204020303" pitchFamily="34" charset="0"/>
              <a:cs typeface="Arial" panose="020B0604020202020204" pitchFamily="34" charset="0"/>
            </a:endParaRPr>
          </a:p>
          <a:p>
            <a:r>
              <a:rPr lang="en-US" sz="1400" dirty="0">
                <a:solidFill>
                  <a:schemeClr val="bg1"/>
                </a:solidFill>
                <a:latin typeface="Futura Bk BT" panose="020B0502020204020303" pitchFamily="34" charset="0"/>
                <a:cs typeface="Arial" panose="020B0604020202020204" pitchFamily="34" charset="0"/>
              </a:rPr>
              <a:t>The final day will feature only the Pros, where they will battle it out for their share of the R500,000 prize fund.</a:t>
            </a:r>
          </a:p>
        </p:txBody>
      </p:sp>
      <p:sp>
        <p:nvSpPr>
          <p:cNvPr id="21" name="TextBox 20"/>
          <p:cNvSpPr txBox="1"/>
          <p:nvPr/>
        </p:nvSpPr>
        <p:spPr>
          <a:xfrm>
            <a:off x="4443491" y="99615"/>
            <a:ext cx="4193604" cy="1077218"/>
          </a:xfrm>
          <a:prstGeom prst="rect">
            <a:avLst/>
          </a:prstGeom>
          <a:noFill/>
        </p:spPr>
        <p:txBody>
          <a:bodyPr wrap="square" rtlCol="0">
            <a:spAutoFit/>
          </a:bodyPr>
          <a:lstStyle/>
          <a:p>
            <a:pPr algn="ctr"/>
            <a:r>
              <a:rPr lang="en-ZA" sz="3200" b="1" dirty="0">
                <a:solidFill>
                  <a:srgbClr val="5B9BD5"/>
                </a:solidFill>
                <a:latin typeface="Lucida Sans" panose="020B0602030504020204" pitchFamily="34" charset="0"/>
              </a:rPr>
              <a:t>SA SENIOR OPEN EVENT FORMAT</a:t>
            </a:r>
          </a:p>
        </p:txBody>
      </p:sp>
    </p:spTree>
    <p:extLst>
      <p:ext uri="{BB962C8B-B14F-4D97-AF65-F5344CB8AC3E}">
        <p14:creationId xmlns:p14="http://schemas.microsoft.com/office/powerpoint/2010/main" val="70253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359900" cy="5273497"/>
          </a:xfrm>
          <a:prstGeom prst="rect">
            <a:avLst/>
          </a:prstGeom>
        </p:spPr>
      </p:pic>
      <p:sp>
        <p:nvSpPr>
          <p:cNvPr id="16" name="Flowchart: Process 15"/>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latin typeface="Futura Bk BT" panose="020B0502020204020303" pitchFamily="34" charset="0"/>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19" name="Flowchart: Process 18"/>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latin typeface="Futura Bk BT" panose="020B0502020204020303" pitchFamily="34" charset="0"/>
            </a:endParaRPr>
          </a:p>
        </p:txBody>
      </p:sp>
      <p:sp>
        <p:nvSpPr>
          <p:cNvPr id="20" name="TextBox 19"/>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7</a:t>
            </a:r>
          </a:p>
        </p:txBody>
      </p:sp>
      <p:sp>
        <p:nvSpPr>
          <p:cNvPr id="21" name="Rectangle 20"/>
          <p:cNvSpPr/>
          <p:nvPr/>
        </p:nvSpPr>
        <p:spPr>
          <a:xfrm>
            <a:off x="301558" y="1351918"/>
            <a:ext cx="4270442" cy="287945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utura Bk BT" panose="020B0502020204020303" pitchFamily="34" charset="0"/>
            </a:endParaRPr>
          </a:p>
        </p:txBody>
      </p:sp>
      <p:sp>
        <p:nvSpPr>
          <p:cNvPr id="23" name="Rectangle 22"/>
          <p:cNvSpPr/>
          <p:nvPr/>
        </p:nvSpPr>
        <p:spPr>
          <a:xfrm>
            <a:off x="4810206" y="1351918"/>
            <a:ext cx="4265700" cy="287945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D8A35"/>
              </a:solidFill>
              <a:latin typeface="Futura Bk BT" panose="020B0502020204020303" pitchFamily="34" charset="0"/>
            </a:endParaRPr>
          </a:p>
        </p:txBody>
      </p:sp>
      <p:sp>
        <p:nvSpPr>
          <p:cNvPr id="29" name="Rectangle 28"/>
          <p:cNvSpPr/>
          <p:nvPr/>
        </p:nvSpPr>
        <p:spPr>
          <a:xfrm>
            <a:off x="1446760" y="1454817"/>
            <a:ext cx="2225233" cy="584775"/>
          </a:xfrm>
          <a:prstGeom prst="rect">
            <a:avLst/>
          </a:prstGeom>
        </p:spPr>
        <p:txBody>
          <a:bodyPr wrap="square">
            <a:spAutoFit/>
          </a:bodyPr>
          <a:lstStyle/>
          <a:p>
            <a:pPr algn="ctr"/>
            <a:r>
              <a:rPr lang="en-ZA" sz="1800" b="1" dirty="0">
                <a:solidFill>
                  <a:schemeClr val="accent4"/>
                </a:solidFill>
                <a:latin typeface="Futura Bk BT" panose="020B0502020204020303" pitchFamily="34" charset="0"/>
                <a:ea typeface="Tahoma" panose="020B0604030504040204" pitchFamily="34" charset="0"/>
                <a:cs typeface="Tahoma" panose="020B0604030504040204" pitchFamily="34" charset="0"/>
              </a:rPr>
              <a:t>PLAY ONE DAY</a:t>
            </a:r>
          </a:p>
          <a:p>
            <a:pPr algn="ctr"/>
            <a:r>
              <a:rPr lang="en-ZA" sz="1400" dirty="0">
                <a:solidFill>
                  <a:schemeClr val="accent4"/>
                </a:solidFill>
                <a:latin typeface="Futura Bk BT" panose="020B0502020204020303" pitchFamily="34" charset="0"/>
                <a:ea typeface="Tahoma" panose="020B0604030504040204" pitchFamily="34" charset="0"/>
                <a:cs typeface="Tahoma" panose="020B0604030504040204" pitchFamily="34" charset="0"/>
              </a:rPr>
              <a:t>R750 per person</a:t>
            </a:r>
          </a:p>
        </p:txBody>
      </p:sp>
      <p:sp>
        <p:nvSpPr>
          <p:cNvPr id="30" name="Rectangle 29"/>
          <p:cNvSpPr/>
          <p:nvPr/>
        </p:nvSpPr>
        <p:spPr>
          <a:xfrm>
            <a:off x="359922" y="2099892"/>
            <a:ext cx="4163437" cy="1569660"/>
          </a:xfrm>
          <a:prstGeom prst="rect">
            <a:avLst/>
          </a:prstGeom>
        </p:spPr>
        <p:txBody>
          <a:bodyPr wrap="square">
            <a:spAutoFit/>
          </a:bodyPr>
          <a:lstStyle/>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One entry into 1-day, 18-hole Pro-Am.</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Chance to play with 2 Senior Tour Pros.</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Includes green fees, caddy, halfway meal and a drink.</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Commemorative tournament gift package.</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Exclusive event Golf Shirt and Cap.</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Invitations for two to the Welcome Function.</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Commemorative Team photograph.</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Prizes and Certificates for the Top 10 Finishers.</a:t>
            </a:r>
          </a:p>
        </p:txBody>
      </p:sp>
      <p:sp>
        <p:nvSpPr>
          <p:cNvPr id="31" name="Rectangle 30"/>
          <p:cNvSpPr/>
          <p:nvPr/>
        </p:nvSpPr>
        <p:spPr>
          <a:xfrm>
            <a:off x="5820261" y="1408028"/>
            <a:ext cx="2104361" cy="584775"/>
          </a:xfrm>
          <a:prstGeom prst="rect">
            <a:avLst/>
          </a:prstGeom>
        </p:spPr>
        <p:txBody>
          <a:bodyPr wrap="square">
            <a:spAutoFit/>
          </a:bodyPr>
          <a:lstStyle/>
          <a:p>
            <a:pPr algn="ctr"/>
            <a:r>
              <a:rPr lang="en-ZA" sz="1800" b="1" dirty="0">
                <a:solidFill>
                  <a:schemeClr val="accent4"/>
                </a:solidFill>
                <a:latin typeface="Futura Bk BT" panose="020B0502020204020303" pitchFamily="34" charset="0"/>
                <a:ea typeface="Tahoma" panose="020B0604030504040204" pitchFamily="34" charset="0"/>
                <a:cs typeface="Tahoma" panose="020B0604030504040204" pitchFamily="34" charset="0"/>
              </a:rPr>
              <a:t>PLAY BOTH DAYS</a:t>
            </a:r>
          </a:p>
          <a:p>
            <a:pPr algn="ctr"/>
            <a:r>
              <a:rPr lang="en-ZA" sz="1400" dirty="0">
                <a:solidFill>
                  <a:schemeClr val="accent4"/>
                </a:solidFill>
                <a:latin typeface="Futura Bk BT" panose="020B0502020204020303" pitchFamily="34" charset="0"/>
                <a:ea typeface="Tahoma" panose="020B0604030504040204" pitchFamily="34" charset="0"/>
                <a:cs typeface="Tahoma" panose="020B0604030504040204" pitchFamily="34" charset="0"/>
              </a:rPr>
              <a:t>R1,400 per person</a:t>
            </a:r>
          </a:p>
        </p:txBody>
      </p:sp>
      <p:sp>
        <p:nvSpPr>
          <p:cNvPr id="32" name="Rectangle 31"/>
          <p:cNvSpPr/>
          <p:nvPr/>
        </p:nvSpPr>
        <p:spPr>
          <a:xfrm>
            <a:off x="4844737" y="1952038"/>
            <a:ext cx="4231169" cy="2308324"/>
          </a:xfrm>
          <a:prstGeom prst="rect">
            <a:avLst/>
          </a:prstGeom>
        </p:spPr>
        <p:txBody>
          <a:bodyPr wrap="square">
            <a:spAutoFit/>
          </a:bodyPr>
          <a:lstStyle/>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One entry for both days, 36-hole Pro-Am.</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Chance to play with 2 Senior Tour Pros per day.</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Includes green fees, halfway meal and a drink.</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A choice of caddy or a cart.</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Preferential tee-off time.</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Commemorative tournament gift package for each day.</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Exclusive event Golf Shirt and Cap for each day.</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Invitations for two to the Welcome Function.</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Invitations for two to the EWT Cocktail Function.</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Team photograph signed by your Professional.</a:t>
            </a:r>
          </a:p>
          <a:p>
            <a:pPr marL="171450" indent="-17145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rPr>
              <a:t>Prizes and Certificates for the Top 10 Finishers.</a:t>
            </a:r>
          </a:p>
          <a:p>
            <a:pPr marL="171450" indent="-171450">
              <a:buClr>
                <a:schemeClr val="accent1"/>
              </a:buClr>
              <a:buFont typeface="Wingdings" panose="05000000000000000000" pitchFamily="2" charset="2"/>
              <a:buChar char="§"/>
            </a:pPr>
            <a:endParaRPr lang="en-US" sz="1200" dirty="0">
              <a:solidFill>
                <a:schemeClr val="bg1"/>
              </a:solidFill>
              <a:latin typeface="Futura Bk BT" panose="020B0502020204020303" pitchFamily="34" charset="0"/>
              <a:ea typeface="Tahoma" panose="020B0604030504040204" pitchFamily="34" charset="0"/>
              <a:cs typeface="Tahoma" panose="020B0604030504040204" pitchFamily="34" charset="0"/>
            </a:endParaRPr>
          </a:p>
        </p:txBody>
      </p:sp>
      <p:sp>
        <p:nvSpPr>
          <p:cNvPr id="33" name="TextBox 32"/>
          <p:cNvSpPr txBox="1"/>
          <p:nvPr/>
        </p:nvSpPr>
        <p:spPr>
          <a:xfrm>
            <a:off x="193569" y="333081"/>
            <a:ext cx="6965987" cy="584775"/>
          </a:xfrm>
          <a:prstGeom prst="rect">
            <a:avLst/>
          </a:prstGeom>
          <a:noFill/>
        </p:spPr>
        <p:txBody>
          <a:bodyPr wrap="square" rtlCol="0">
            <a:spAutoFit/>
          </a:bodyPr>
          <a:lstStyle/>
          <a:p>
            <a:r>
              <a:rPr lang="en-ZA" sz="3200" b="1" dirty="0">
                <a:solidFill>
                  <a:schemeClr val="accent1"/>
                </a:solidFill>
                <a:latin typeface="Lucida Sans" panose="020B0602030504020204" pitchFamily="34" charset="0"/>
              </a:rPr>
              <a:t>PACKAGES</a:t>
            </a:r>
          </a:p>
        </p:txBody>
      </p:sp>
      <p:sp>
        <p:nvSpPr>
          <p:cNvPr id="35" name="Rectangle 34"/>
          <p:cNvSpPr/>
          <p:nvPr/>
        </p:nvSpPr>
        <p:spPr>
          <a:xfrm>
            <a:off x="193569" y="947813"/>
            <a:ext cx="8556284" cy="307777"/>
          </a:xfrm>
          <a:prstGeom prst="rect">
            <a:avLst/>
          </a:prstGeom>
        </p:spPr>
        <p:txBody>
          <a:bodyPr wrap="square">
            <a:spAutoFit/>
          </a:bodyPr>
          <a:lstStyle/>
          <a:p>
            <a:r>
              <a:rPr lang="en-US" sz="1400" dirty="0">
                <a:solidFill>
                  <a:schemeClr val="bg1"/>
                </a:solidFill>
                <a:latin typeface="Futura Bk BT" panose="020B0502020204020303" pitchFamily="34" charset="0"/>
                <a:cs typeface="Arial" panose="020B0604020202020204" pitchFamily="34" charset="0"/>
              </a:rPr>
              <a:t>Pro-Am packages are available for individuals or teams. Slots are limited to 60 players per day. </a:t>
            </a:r>
          </a:p>
        </p:txBody>
      </p:sp>
      <p:sp>
        <p:nvSpPr>
          <p:cNvPr id="22" name="TextBox 21"/>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sp>
        <p:nvSpPr>
          <p:cNvPr id="18" name="Rectangle 17"/>
          <p:cNvSpPr/>
          <p:nvPr/>
        </p:nvSpPr>
        <p:spPr>
          <a:xfrm>
            <a:off x="86565" y="4329780"/>
            <a:ext cx="8556284" cy="307777"/>
          </a:xfrm>
          <a:prstGeom prst="rect">
            <a:avLst/>
          </a:prstGeom>
        </p:spPr>
        <p:txBody>
          <a:bodyPr wrap="square">
            <a:spAutoFit/>
          </a:bodyPr>
          <a:lstStyle/>
          <a:p>
            <a:r>
              <a:rPr lang="en-US" sz="1400" dirty="0">
                <a:solidFill>
                  <a:schemeClr val="bg1"/>
                </a:solidFill>
                <a:latin typeface="Futura Bk BT" panose="020B0502020204020303" pitchFamily="34" charset="0"/>
                <a:cs typeface="Arial" panose="020B0604020202020204" pitchFamily="34" charset="0"/>
              </a:rPr>
              <a:t>*All prices are VAT inclusive.</a:t>
            </a:r>
          </a:p>
        </p:txBody>
      </p:sp>
    </p:spTree>
    <p:extLst>
      <p:ext uri="{BB962C8B-B14F-4D97-AF65-F5344CB8AC3E}">
        <p14:creationId xmlns:p14="http://schemas.microsoft.com/office/powerpoint/2010/main" val="398440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364"/>
            <a:ext cx="9229112" cy="5273823"/>
          </a:xfrm>
          <a:prstGeom prst="rect">
            <a:avLst/>
          </a:prstGeom>
        </p:spPr>
      </p:pic>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9974" y="0"/>
            <a:ext cx="6089926" cy="5273497"/>
          </a:xfrm>
          <a:prstGeom prst="rect">
            <a:avLst/>
          </a:prstGeom>
        </p:spPr>
      </p:pic>
      <p:sp>
        <p:nvSpPr>
          <p:cNvPr id="24" name="TextBox 23"/>
          <p:cNvSpPr txBox="1"/>
          <p:nvPr/>
        </p:nvSpPr>
        <p:spPr>
          <a:xfrm>
            <a:off x="3742210" y="46989"/>
            <a:ext cx="5617690" cy="954107"/>
          </a:xfrm>
          <a:prstGeom prst="rect">
            <a:avLst/>
          </a:prstGeom>
          <a:noFill/>
        </p:spPr>
        <p:txBody>
          <a:bodyPr wrap="square" rtlCol="0">
            <a:spAutoFit/>
          </a:bodyPr>
          <a:lstStyle/>
          <a:p>
            <a:r>
              <a:rPr lang="en-ZA" sz="3200" b="1" dirty="0">
                <a:solidFill>
                  <a:schemeClr val="accent1"/>
                </a:solidFill>
                <a:latin typeface="Lucida Sans" panose="020B0602030504020204" pitchFamily="34" charset="0"/>
              </a:rPr>
              <a:t>HOLE SPONSORSHIP</a:t>
            </a:r>
          </a:p>
          <a:p>
            <a:r>
              <a:rPr lang="en-ZA" sz="2400" dirty="0">
                <a:solidFill>
                  <a:schemeClr val="bg1"/>
                </a:solidFill>
                <a:latin typeface="Lucida Sans" panose="020B0602030504020204" pitchFamily="34" charset="0"/>
              </a:rPr>
              <a:t>R25,000 Excl. VAT</a:t>
            </a:r>
          </a:p>
        </p:txBody>
      </p:sp>
      <p:sp>
        <p:nvSpPr>
          <p:cNvPr id="19" name="Rectangle 18"/>
          <p:cNvSpPr/>
          <p:nvPr/>
        </p:nvSpPr>
        <p:spPr>
          <a:xfrm>
            <a:off x="3511685" y="1193371"/>
            <a:ext cx="5511449" cy="3416320"/>
          </a:xfrm>
          <a:prstGeom prst="rect">
            <a:avLst/>
          </a:prstGeom>
        </p:spPr>
        <p:txBody>
          <a:bodyPr wrap="square">
            <a:spAutoFit/>
          </a:bodyPr>
          <a:lstStyle/>
          <a:p>
            <a:r>
              <a:rPr lang="en-US" sz="1200" dirty="0">
                <a:solidFill>
                  <a:schemeClr val="bg1"/>
                </a:solidFill>
                <a:latin typeface="Futura Bk BT" panose="020B0502020204020303" pitchFamily="34" charset="0"/>
                <a:cs typeface="Arial" panose="020B0604020202020204" pitchFamily="34" charset="0"/>
              </a:rPr>
              <a:t>Hole sponsorship provides an opportunity to generate exposure for your brand at the event as well as through the SuperSport Broadcast production.</a:t>
            </a:r>
          </a:p>
          <a:p>
            <a:r>
              <a:rPr lang="en-US" sz="1200" dirty="0">
                <a:solidFill>
                  <a:schemeClr val="bg1"/>
                </a:solidFill>
                <a:latin typeface="Futura Bk BT" panose="020B0502020204020303" pitchFamily="34" charset="0"/>
                <a:cs typeface="Arial" panose="020B0604020202020204" pitchFamily="34" charset="0"/>
              </a:rPr>
              <a:t> </a:t>
            </a:r>
          </a:p>
          <a:p>
            <a:r>
              <a:rPr lang="en-US" sz="1200" dirty="0">
                <a:solidFill>
                  <a:schemeClr val="bg1"/>
                </a:solidFill>
                <a:latin typeface="Futura Bk BT" panose="020B0502020204020303" pitchFamily="34" charset="0"/>
                <a:cs typeface="Arial" panose="020B0604020202020204" pitchFamily="34" charset="0"/>
              </a:rPr>
              <a:t>Hole selection is on a first come, first serve basis.</a:t>
            </a:r>
          </a:p>
          <a:p>
            <a:endParaRPr lang="en-US" sz="1200" dirty="0">
              <a:solidFill>
                <a:schemeClr val="bg1"/>
              </a:solidFill>
              <a:latin typeface="Futura Bk BT" panose="020B0502020204020303" pitchFamily="34" charset="0"/>
              <a:cs typeface="Arial" panose="020B0604020202020204" pitchFamily="34" charset="0"/>
            </a:endParaRPr>
          </a:p>
          <a:p>
            <a:pPr>
              <a:buClr>
                <a:schemeClr val="accent4"/>
              </a:buClr>
            </a:pPr>
            <a:r>
              <a:rPr lang="en-US" sz="1200" b="1" dirty="0">
                <a:solidFill>
                  <a:schemeClr val="bg1"/>
                </a:solidFill>
                <a:latin typeface="Futura Bk BT" panose="020B0502020204020303" pitchFamily="34" charset="0"/>
                <a:cs typeface="Arial" panose="020B0604020202020204" pitchFamily="34" charset="0"/>
              </a:rPr>
              <a:t>KEY BENEFITS INCLUDE BUT NOT LIMITED TO:</a:t>
            </a:r>
            <a:endParaRPr lang="en-US" sz="1200" dirty="0">
              <a:solidFill>
                <a:schemeClr val="bg1"/>
              </a:solidFill>
              <a:latin typeface="Futura Bk BT" panose="020B0502020204020303" pitchFamily="34" charset="0"/>
              <a:cs typeface="Arial" panose="020B0604020202020204" pitchFamily="34" charset="0"/>
            </a:endParaRP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Branding placement at ONE selected hole for both the Mayoral Day and SA Senior Open event – 6days (including practice day).</a:t>
            </a:r>
          </a:p>
          <a:p>
            <a:pPr marL="570546" lvl="2" indent="-219370">
              <a:buClr>
                <a:schemeClr val="accent1"/>
              </a:buClr>
              <a:buFont typeface="Wingdings" pitchFamily="2" charset="2"/>
              <a:buChar char="ü"/>
            </a:pPr>
            <a:r>
              <a:rPr lang="en-US" sz="1200" dirty="0">
                <a:solidFill>
                  <a:schemeClr val="bg1"/>
                </a:solidFill>
                <a:latin typeface="Futura Bk BT" panose="020B0502020204020303" pitchFamily="34" charset="0"/>
                <a:cs typeface="Arial" panose="020B0604020202020204" pitchFamily="34" charset="0"/>
              </a:rPr>
              <a:t>Branding: 2 boards at Tee-box, 4 more across Green and Fairway.</a:t>
            </a:r>
          </a:p>
          <a:p>
            <a:pPr marL="219370" lvl="1"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2 Hospitality packages: both Pro-Am and Mayoral days.</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Activation opportunity around your sponsored hole.</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Official mention in the event program &amp; website.</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Opportunity for collateral in gift packs.</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2 Exclusive tickets to the Cocktail Function and Conservation Dinner.</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Exclusivity in area of business.</a:t>
            </a:r>
          </a:p>
          <a:p>
            <a:pPr marL="219370" indent="-219370">
              <a:buClr>
                <a:schemeClr val="accent1"/>
              </a:buClr>
              <a:buFont typeface="Wingdings" panose="05000000000000000000" pitchFamily="2" charset="2"/>
              <a:buChar char="§"/>
            </a:pPr>
            <a:r>
              <a:rPr lang="en-US" sz="1200" dirty="0">
                <a:solidFill>
                  <a:schemeClr val="bg1"/>
                </a:solidFill>
                <a:latin typeface="Futura Bk BT" panose="020B0502020204020303" pitchFamily="34" charset="0"/>
                <a:cs typeface="Arial" panose="020B0604020202020204" pitchFamily="34" charset="0"/>
              </a:rPr>
              <a:t>Marketing and IP Rights.</a:t>
            </a:r>
          </a:p>
          <a:p>
            <a:pPr marL="219370" indent="-219370">
              <a:buFont typeface="Arial" panose="020B0604020202020204" pitchFamily="34" charset="0"/>
              <a:buChar char="•"/>
            </a:pPr>
            <a:endParaRPr lang="en-US" sz="1200" dirty="0">
              <a:solidFill>
                <a:schemeClr val="bg1"/>
              </a:solidFill>
              <a:latin typeface="Futura Bk BT" panose="020B0502020204020303" pitchFamily="34" charset="0"/>
              <a:cs typeface="Arial" panose="020B0604020202020204" pitchFamily="34" charset="0"/>
            </a:endParaRPr>
          </a:p>
          <a:p>
            <a:r>
              <a:rPr lang="en-US" sz="1200" dirty="0">
                <a:solidFill>
                  <a:schemeClr val="bg1"/>
                </a:solidFill>
                <a:latin typeface="Futura Bk BT" panose="020B0502020204020303" pitchFamily="34" charset="0"/>
                <a:cs typeface="Arial" panose="020B0604020202020204" pitchFamily="34" charset="0"/>
              </a:rPr>
              <a:t>*Excludes VAT and branding production cost.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6629" y="3909866"/>
            <a:ext cx="1698337" cy="602806"/>
          </a:xfrm>
          <a:prstGeom prst="rect">
            <a:avLst/>
          </a:prstGeom>
        </p:spPr>
      </p:pic>
      <p:cxnSp>
        <p:nvCxnSpPr>
          <p:cNvPr id="15" name="Straight Connector 14"/>
          <p:cNvCxnSpPr/>
          <p:nvPr/>
        </p:nvCxnSpPr>
        <p:spPr>
          <a:xfrm rot="5400000">
            <a:off x="632974" y="2632309"/>
            <a:ext cx="527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1" y="4700795"/>
            <a:ext cx="7387898" cy="359288"/>
          </a:xfrm>
          <a:prstGeom prst="flowChartProcess">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latin typeface="Futura Bk BT" panose="020B0502020204020303" pitchFamily="34" charset="0"/>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6852" y="4714614"/>
            <a:ext cx="943927" cy="331650"/>
          </a:xfrm>
          <a:prstGeom prst="rect">
            <a:avLst/>
          </a:prstGeom>
        </p:spPr>
      </p:pic>
      <p:sp>
        <p:nvSpPr>
          <p:cNvPr id="21" name="Flowchart: Process 20"/>
          <p:cNvSpPr/>
          <p:nvPr/>
        </p:nvSpPr>
        <p:spPr>
          <a:xfrm>
            <a:off x="7476885" y="4700795"/>
            <a:ext cx="1295235" cy="359288"/>
          </a:xfrm>
          <a:prstGeom prst="flowChartProcess">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2">
              <a:solidFill>
                <a:srgbClr val="D29500"/>
              </a:solidFill>
              <a:latin typeface="Futura Bk BT" panose="020B0502020204020303" pitchFamily="34" charset="0"/>
            </a:endParaRPr>
          </a:p>
        </p:txBody>
      </p:sp>
      <p:sp>
        <p:nvSpPr>
          <p:cNvPr id="22" name="TextBox 21"/>
          <p:cNvSpPr txBox="1"/>
          <p:nvPr/>
        </p:nvSpPr>
        <p:spPr>
          <a:xfrm>
            <a:off x="7476884" y="4709812"/>
            <a:ext cx="1149323" cy="338554"/>
          </a:xfrm>
          <a:prstGeom prst="rect">
            <a:avLst/>
          </a:prstGeom>
          <a:noFill/>
        </p:spPr>
        <p:txBody>
          <a:bodyPr wrap="square" rtlCol="0">
            <a:spAutoFit/>
          </a:bodyPr>
          <a:lstStyle/>
          <a:p>
            <a:r>
              <a:rPr lang="en-ZA" sz="1600" b="1">
                <a:solidFill>
                  <a:schemeClr val="bg1"/>
                </a:solidFill>
                <a:latin typeface="Lucida Sans" panose="020B0602030504020204" pitchFamily="34" charset="0"/>
              </a:rPr>
              <a:t>PAGE 8</a:t>
            </a:r>
          </a:p>
        </p:txBody>
      </p:sp>
      <p:sp>
        <p:nvSpPr>
          <p:cNvPr id="23" name="TextBox 22"/>
          <p:cNvSpPr txBox="1"/>
          <p:nvPr/>
        </p:nvSpPr>
        <p:spPr>
          <a:xfrm>
            <a:off x="88987" y="4708800"/>
            <a:ext cx="3944998" cy="338554"/>
          </a:xfrm>
          <a:prstGeom prst="rect">
            <a:avLst/>
          </a:prstGeom>
          <a:noFill/>
        </p:spPr>
        <p:txBody>
          <a:bodyPr wrap="square" rtlCol="0">
            <a:spAutoFit/>
          </a:bodyPr>
          <a:lstStyle/>
          <a:p>
            <a:r>
              <a:rPr lang="en-ZA" sz="1600" b="1">
                <a:latin typeface="Lucida Sans" panose="020B0602030504020204" pitchFamily="34" charset="0"/>
              </a:rPr>
              <a:t>SA SENIOR OPEN  2018</a:t>
            </a:r>
          </a:p>
        </p:txBody>
      </p:sp>
    </p:spTree>
    <p:extLst>
      <p:ext uri="{BB962C8B-B14F-4D97-AF65-F5344CB8AC3E}">
        <p14:creationId xmlns:p14="http://schemas.microsoft.com/office/powerpoint/2010/main" val="45470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6389" y="4365"/>
            <a:ext cx="4923511" cy="5269310"/>
          </a:xfrm>
          <a:prstGeom prst="rect">
            <a:avLst/>
          </a:prstGeom>
        </p:spPr>
      </p:pic>
      <p:sp>
        <p:nvSpPr>
          <p:cNvPr id="21" name="Flowchart: Delay 4"/>
          <p:cNvSpPr/>
          <p:nvPr/>
        </p:nvSpPr>
        <p:spPr>
          <a:xfrm>
            <a:off x="0" y="0"/>
            <a:ext cx="5144877" cy="5273675"/>
          </a:xfrm>
          <a:custGeom>
            <a:avLst/>
            <a:gdLst>
              <a:gd name="connsiteX0" fmla="*/ 0 w 5305436"/>
              <a:gd name="connsiteY0" fmla="*/ 0 h 5273675"/>
              <a:gd name="connsiteX1" fmla="*/ 2652718 w 5305436"/>
              <a:gd name="connsiteY1" fmla="*/ 0 h 5273675"/>
              <a:gd name="connsiteX2" fmla="*/ 5305436 w 5305436"/>
              <a:gd name="connsiteY2" fmla="*/ 2636838 h 5273675"/>
              <a:gd name="connsiteX3" fmla="*/ 2652718 w 5305436"/>
              <a:gd name="connsiteY3" fmla="*/ 5273676 h 5273675"/>
              <a:gd name="connsiteX4" fmla="*/ 0 w 5305436"/>
              <a:gd name="connsiteY4" fmla="*/ 5273675 h 5273675"/>
              <a:gd name="connsiteX5" fmla="*/ 0 w 5305436"/>
              <a:gd name="connsiteY5" fmla="*/ 0 h 5273675"/>
              <a:gd name="connsiteX0" fmla="*/ 0 w 5649519"/>
              <a:gd name="connsiteY0" fmla="*/ 12356 h 5286032"/>
              <a:gd name="connsiteX1" fmla="*/ 4642156 w 5649519"/>
              <a:gd name="connsiteY1" fmla="*/ 0 h 5286032"/>
              <a:gd name="connsiteX2" fmla="*/ 5305436 w 5649519"/>
              <a:gd name="connsiteY2" fmla="*/ 2649194 h 5286032"/>
              <a:gd name="connsiteX3" fmla="*/ 2652718 w 5649519"/>
              <a:gd name="connsiteY3" fmla="*/ 5286032 h 5286032"/>
              <a:gd name="connsiteX4" fmla="*/ 0 w 5649519"/>
              <a:gd name="connsiteY4" fmla="*/ 5286031 h 5286032"/>
              <a:gd name="connsiteX5" fmla="*/ 0 w 5649519"/>
              <a:gd name="connsiteY5" fmla="*/ 12356 h 5286032"/>
              <a:gd name="connsiteX0" fmla="*/ 0 w 5525854"/>
              <a:gd name="connsiteY0" fmla="*/ 12356 h 5286032"/>
              <a:gd name="connsiteX1" fmla="*/ 4642156 w 5525854"/>
              <a:gd name="connsiteY1" fmla="*/ 0 h 5286032"/>
              <a:gd name="connsiteX2" fmla="*/ 5305436 w 5525854"/>
              <a:gd name="connsiteY2" fmla="*/ 2649194 h 5286032"/>
              <a:gd name="connsiteX3" fmla="*/ 4617442 w 5525854"/>
              <a:gd name="connsiteY3" fmla="*/ 5286032 h 5286032"/>
              <a:gd name="connsiteX4" fmla="*/ 0 w 5525854"/>
              <a:gd name="connsiteY4" fmla="*/ 5286031 h 5286032"/>
              <a:gd name="connsiteX5" fmla="*/ 0 w 5525854"/>
              <a:gd name="connsiteY5" fmla="*/ 12356 h 5286032"/>
              <a:gd name="connsiteX0" fmla="*/ 0 w 5525854"/>
              <a:gd name="connsiteY0" fmla="*/ 12356 h 5286032"/>
              <a:gd name="connsiteX1" fmla="*/ 4642156 w 5525854"/>
              <a:gd name="connsiteY1" fmla="*/ 0 h 5286032"/>
              <a:gd name="connsiteX2" fmla="*/ 5305436 w 5525854"/>
              <a:gd name="connsiteY2" fmla="*/ 2649194 h 5286032"/>
              <a:gd name="connsiteX3" fmla="*/ 4617442 w 5525854"/>
              <a:gd name="connsiteY3" fmla="*/ 5286032 h 5286032"/>
              <a:gd name="connsiteX4" fmla="*/ 0 w 5525854"/>
              <a:gd name="connsiteY4" fmla="*/ 5286031 h 5286032"/>
              <a:gd name="connsiteX5" fmla="*/ 0 w 5525854"/>
              <a:gd name="connsiteY5" fmla="*/ 12356 h 5286032"/>
              <a:gd name="connsiteX0" fmla="*/ 0 w 5313626"/>
              <a:gd name="connsiteY0" fmla="*/ 12356 h 5286032"/>
              <a:gd name="connsiteX1" fmla="*/ 4642156 w 5313626"/>
              <a:gd name="connsiteY1" fmla="*/ 0 h 5286032"/>
              <a:gd name="connsiteX2" fmla="*/ 5305436 w 5313626"/>
              <a:gd name="connsiteY2" fmla="*/ 2649194 h 5286032"/>
              <a:gd name="connsiteX3" fmla="*/ 4617442 w 5313626"/>
              <a:gd name="connsiteY3" fmla="*/ 5286032 h 5286032"/>
              <a:gd name="connsiteX4" fmla="*/ 0 w 5313626"/>
              <a:gd name="connsiteY4" fmla="*/ 5286031 h 5286032"/>
              <a:gd name="connsiteX5" fmla="*/ 0 w 5313626"/>
              <a:gd name="connsiteY5" fmla="*/ 12356 h 5286032"/>
              <a:gd name="connsiteX0" fmla="*/ 0 w 5313626"/>
              <a:gd name="connsiteY0" fmla="*/ 12356 h 5286032"/>
              <a:gd name="connsiteX1" fmla="*/ 4642156 w 5313626"/>
              <a:gd name="connsiteY1" fmla="*/ 0 h 5286032"/>
              <a:gd name="connsiteX2" fmla="*/ 5305436 w 5313626"/>
              <a:gd name="connsiteY2" fmla="*/ 2649194 h 5286032"/>
              <a:gd name="connsiteX3" fmla="*/ 4617442 w 5313626"/>
              <a:gd name="connsiteY3" fmla="*/ 5286032 h 5286032"/>
              <a:gd name="connsiteX4" fmla="*/ 0 w 5313626"/>
              <a:gd name="connsiteY4" fmla="*/ 5286031 h 5286032"/>
              <a:gd name="connsiteX5" fmla="*/ 0 w 5313626"/>
              <a:gd name="connsiteY5" fmla="*/ 12356 h 5286032"/>
              <a:gd name="connsiteX0" fmla="*/ 0 w 5305501"/>
              <a:gd name="connsiteY0" fmla="*/ 12356 h 5286032"/>
              <a:gd name="connsiteX1" fmla="*/ 4642156 w 5305501"/>
              <a:gd name="connsiteY1" fmla="*/ 0 h 5286032"/>
              <a:gd name="connsiteX2" fmla="*/ 5305436 w 5305501"/>
              <a:gd name="connsiteY2" fmla="*/ 2649194 h 5286032"/>
              <a:gd name="connsiteX3" fmla="*/ 4617442 w 5305501"/>
              <a:gd name="connsiteY3" fmla="*/ 5286032 h 5286032"/>
              <a:gd name="connsiteX4" fmla="*/ 0 w 5305501"/>
              <a:gd name="connsiteY4" fmla="*/ 5286031 h 5286032"/>
              <a:gd name="connsiteX5" fmla="*/ 0 w 5305501"/>
              <a:gd name="connsiteY5" fmla="*/ 12356 h 5286032"/>
              <a:gd name="connsiteX0" fmla="*/ 0 w 5305523"/>
              <a:gd name="connsiteY0" fmla="*/ 1205 h 5274881"/>
              <a:gd name="connsiteX1" fmla="*/ 4645873 w 5305523"/>
              <a:gd name="connsiteY1" fmla="*/ 0 h 5274881"/>
              <a:gd name="connsiteX2" fmla="*/ 5305436 w 5305523"/>
              <a:gd name="connsiteY2" fmla="*/ 2638043 h 5274881"/>
              <a:gd name="connsiteX3" fmla="*/ 4617442 w 5305523"/>
              <a:gd name="connsiteY3" fmla="*/ 5274881 h 5274881"/>
              <a:gd name="connsiteX4" fmla="*/ 0 w 5305523"/>
              <a:gd name="connsiteY4" fmla="*/ 5274880 h 5274881"/>
              <a:gd name="connsiteX5" fmla="*/ 0 w 5305523"/>
              <a:gd name="connsiteY5" fmla="*/ 1205 h 5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523" h="5274881">
                <a:moveTo>
                  <a:pt x="0" y="1205"/>
                </a:moveTo>
                <a:lnTo>
                  <a:pt x="4645873" y="0"/>
                </a:lnTo>
                <a:cubicBezTo>
                  <a:pt x="5122388" y="234778"/>
                  <a:pt x="5310174" y="1758896"/>
                  <a:pt x="5305436" y="2638043"/>
                </a:cubicBezTo>
                <a:cubicBezTo>
                  <a:pt x="5300698" y="3517190"/>
                  <a:pt x="5205168" y="5027746"/>
                  <a:pt x="4617442" y="5274881"/>
                </a:cubicBezTo>
                <a:lnTo>
                  <a:pt x="0" y="5274880"/>
                </a:lnTo>
                <a:lnTo>
                  <a:pt x="0" y="1205"/>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0388" y="0"/>
            <a:ext cx="1316850" cy="5273676"/>
          </a:xfrm>
          <a:prstGeom prst="rect">
            <a:avLst/>
          </a:prstGeom>
        </p:spPr>
      </p:pic>
      <p:pic>
        <p:nvPicPr>
          <p:cNvPr id="52" name="Picture 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392" y="262255"/>
            <a:ext cx="3246092" cy="1957133"/>
          </a:xfrm>
          <a:prstGeom prst="rect">
            <a:avLst/>
          </a:prstGeom>
        </p:spPr>
      </p:pic>
      <p:sp>
        <p:nvSpPr>
          <p:cNvPr id="53" name="TextBox 52"/>
          <p:cNvSpPr txBox="1"/>
          <p:nvPr/>
        </p:nvSpPr>
        <p:spPr>
          <a:xfrm>
            <a:off x="939577" y="2246299"/>
            <a:ext cx="1501321" cy="430887"/>
          </a:xfrm>
          <a:prstGeom prst="rect">
            <a:avLst/>
          </a:prstGeom>
          <a:noFill/>
        </p:spPr>
        <p:txBody>
          <a:bodyPr wrap="square" rtlCol="0">
            <a:spAutoFit/>
          </a:bodyPr>
          <a:lstStyle/>
          <a:p>
            <a:r>
              <a:rPr lang="en-ZA" sz="1100">
                <a:solidFill>
                  <a:schemeClr val="bg2"/>
                </a:solidFill>
                <a:latin typeface="Lucida Sans" panose="020B0602030504020204" pitchFamily="34" charset="0"/>
              </a:rPr>
              <a:t>AN EWT SENIOR GOLF SERIES EVENT</a:t>
            </a:r>
          </a:p>
        </p:txBody>
      </p:sp>
      <p:pic>
        <p:nvPicPr>
          <p:cNvPr id="54" name="Picture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5634" y="2170447"/>
            <a:ext cx="996813" cy="512676"/>
          </a:xfrm>
          <a:prstGeom prst="rect">
            <a:avLst/>
          </a:prstGeom>
        </p:spPr>
      </p:pic>
      <p:sp>
        <p:nvSpPr>
          <p:cNvPr id="23" name="Rectangle 22"/>
          <p:cNvSpPr/>
          <p:nvPr/>
        </p:nvSpPr>
        <p:spPr>
          <a:xfrm>
            <a:off x="278004" y="2854420"/>
            <a:ext cx="4548563" cy="830997"/>
          </a:xfrm>
          <a:prstGeom prst="rect">
            <a:avLst/>
          </a:prstGeom>
        </p:spPr>
        <p:txBody>
          <a:bodyPr wrap="square">
            <a:spAutoFit/>
          </a:bodyPr>
          <a:lstStyle/>
          <a:p>
            <a:r>
              <a:rPr lang="en-US" sz="1200">
                <a:solidFill>
                  <a:schemeClr val="bg1"/>
                </a:solidFill>
                <a:latin typeface="Lucida Sans" panose="020B0602030504020204" pitchFamily="34" charset="0"/>
              </a:rPr>
              <a:t>For further information or to book, please contact:</a:t>
            </a:r>
          </a:p>
          <a:p>
            <a:r>
              <a:rPr lang="en-US" sz="1200">
                <a:solidFill>
                  <a:schemeClr val="bg1"/>
                </a:solidFill>
                <a:latin typeface="Lucida Sans" panose="020B0602030504020204" pitchFamily="34" charset="0"/>
              </a:rPr>
              <a:t>Daniel Quinta – Accelerate Sport</a:t>
            </a:r>
          </a:p>
          <a:p>
            <a:r>
              <a:rPr lang="en-US" sz="1200">
                <a:solidFill>
                  <a:schemeClr val="bg1"/>
                </a:solidFill>
                <a:latin typeface="Lucida Sans" panose="020B0602030504020204" pitchFamily="34" charset="0"/>
              </a:rPr>
              <a:t>083 308 6682 or </a:t>
            </a:r>
            <a:r>
              <a:rPr lang="en-US" sz="1200">
                <a:solidFill>
                  <a:schemeClr val="bg1"/>
                </a:solidFill>
                <a:latin typeface="Lucida Sans" panose="020B0602030504020204" pitchFamily="34" charset="0"/>
                <a:hlinkClick r:id="rId7"/>
              </a:rPr>
              <a:t>daniel@acceleratesports.com</a:t>
            </a:r>
          </a:p>
          <a:p>
            <a:r>
              <a:rPr lang="en-US" sz="1200">
                <a:solidFill>
                  <a:schemeClr val="bg1"/>
                </a:solidFill>
                <a:latin typeface="Lucida Sans" panose="020B0602030504020204" pitchFamily="34" charset="0"/>
              </a:rPr>
              <a:t>Or visit </a:t>
            </a:r>
            <a:r>
              <a:rPr lang="en-US" sz="1200">
                <a:solidFill>
                  <a:schemeClr val="bg1"/>
                </a:solidFill>
                <a:latin typeface="Lucida Sans" panose="020B0602030504020204" pitchFamily="34" charset="0"/>
                <a:hlinkClick r:id="rId8"/>
              </a:rPr>
              <a:t>www.acceleratesport.com</a:t>
            </a:r>
            <a:endParaRPr lang="en-US" sz="1200">
              <a:solidFill>
                <a:schemeClr val="bg1"/>
              </a:solidFill>
              <a:latin typeface="Lucida Sans" panose="020B0602030504020204" pitchFamily="34" charset="0"/>
            </a:endParaRPr>
          </a:p>
        </p:txBody>
      </p:sp>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2906" y="3977122"/>
            <a:ext cx="1299686" cy="411762"/>
          </a:xfrm>
          <a:prstGeom prst="rect">
            <a:avLst/>
          </a:prstGeom>
        </p:spPr>
      </p:pic>
      <p:cxnSp>
        <p:nvCxnSpPr>
          <p:cNvPr id="18" name="Straight Connector 17"/>
          <p:cNvCxnSpPr/>
          <p:nvPr/>
        </p:nvCxnSpPr>
        <p:spPr>
          <a:xfrm>
            <a:off x="263219" y="4567163"/>
            <a:ext cx="39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35646" y="4745443"/>
            <a:ext cx="1014260" cy="360000"/>
          </a:xfrm>
          <a:prstGeom prst="rect">
            <a:avLst/>
          </a:prstGeom>
        </p:spPr>
      </p:pic>
      <p:pic>
        <p:nvPicPr>
          <p:cNvPr id="25" name="Picture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5781" y="3881102"/>
            <a:ext cx="576000" cy="576000"/>
          </a:xfrm>
          <a:prstGeom prst="rect">
            <a:avLst/>
          </a:prstGeom>
        </p:spPr>
      </p:pic>
      <p:pic>
        <p:nvPicPr>
          <p:cNvPr id="27" name="Pictur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7627" y="4713391"/>
            <a:ext cx="699960" cy="360000"/>
          </a:xfrm>
          <a:prstGeom prst="rect">
            <a:avLst/>
          </a:prstGeom>
        </p:spPr>
      </p:pic>
      <p:pic>
        <p:nvPicPr>
          <p:cNvPr id="2" name="Picture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21487" y="4781443"/>
            <a:ext cx="1223999" cy="288000"/>
          </a:xfrm>
          <a:prstGeom prst="rect">
            <a:avLst/>
          </a:prstGeom>
        </p:spPr>
      </p:pic>
      <p:pic>
        <p:nvPicPr>
          <p:cNvPr id="26" name="Picture 25"/>
          <p:cNvPicPr>
            <a:picLocks noChangeAspect="1"/>
          </p:cNvPicPr>
          <p:nvPr/>
        </p:nvPicPr>
        <p:blipFill rotWithShape="1">
          <a:blip r:embed="rId14" cstate="email">
            <a:lum bright="70000" contrast="-70000"/>
            <a:extLst>
              <a:ext uri="{28A0092B-C50C-407E-A947-70E740481C1C}">
                <a14:useLocalDpi xmlns:a14="http://schemas.microsoft.com/office/drawing/2010/main"/>
              </a:ext>
            </a:extLst>
          </a:blip>
          <a:srcRect/>
          <a:stretch/>
        </p:blipFill>
        <p:spPr>
          <a:xfrm>
            <a:off x="1259996" y="3881102"/>
            <a:ext cx="1268427" cy="576000"/>
          </a:xfrm>
          <a:prstGeom prst="rect">
            <a:avLst/>
          </a:prstGeom>
        </p:spPr>
      </p:pic>
    </p:spTree>
    <p:extLst>
      <p:ext uri="{BB962C8B-B14F-4D97-AF65-F5344CB8AC3E}">
        <p14:creationId xmlns:p14="http://schemas.microsoft.com/office/powerpoint/2010/main" val="3851089416"/>
      </p:ext>
    </p:extLst>
  </p:cSld>
  <p:clrMapOvr>
    <a:masterClrMapping/>
  </p:clrMapOvr>
</p:sld>
</file>

<file path=ppt/theme/theme1.xml><?xml version="1.0" encoding="utf-8"?>
<a:theme xmlns:a="http://schemas.openxmlformats.org/drawingml/2006/main" name="Office Theme">
  <a:themeElements>
    <a:clrScheme name="Custom 2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1057</Words>
  <Application>Microsoft Macintosh PowerPoint</Application>
  <PresentationFormat>Custom</PresentationFormat>
  <Paragraphs>118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Futura Bk BT</vt:lpstr>
      <vt:lpstr>Lucida Sans</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 Office User</cp:lastModifiedBy>
  <cp:revision>46</cp:revision>
  <cp:lastPrinted>2018-07-09T13:57:01Z</cp:lastPrinted>
  <dcterms:created xsi:type="dcterms:W3CDTF">2017-11-02T07:10:54Z</dcterms:created>
  <dcterms:modified xsi:type="dcterms:W3CDTF">2018-07-09T13:57:10Z</dcterms:modified>
</cp:coreProperties>
</file>